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4"/>
  </p:notesMasterIdLst>
  <p:sldIdLst>
    <p:sldId id="256" r:id="rId2"/>
    <p:sldId id="301" r:id="rId3"/>
    <p:sldId id="417" r:id="rId4"/>
    <p:sldId id="415" r:id="rId5"/>
    <p:sldId id="418" r:id="rId6"/>
    <p:sldId id="414" r:id="rId7"/>
    <p:sldId id="455" r:id="rId8"/>
    <p:sldId id="456" r:id="rId9"/>
    <p:sldId id="457" r:id="rId10"/>
    <p:sldId id="458" r:id="rId11"/>
    <p:sldId id="460" r:id="rId12"/>
    <p:sldId id="420" r:id="rId13"/>
    <p:sldId id="421" r:id="rId14"/>
    <p:sldId id="422" r:id="rId15"/>
    <p:sldId id="423" r:id="rId16"/>
    <p:sldId id="424" r:id="rId17"/>
    <p:sldId id="427" r:id="rId18"/>
    <p:sldId id="428" r:id="rId19"/>
    <p:sldId id="429" r:id="rId20"/>
    <p:sldId id="454" r:id="rId21"/>
    <p:sldId id="431" r:id="rId22"/>
    <p:sldId id="432" r:id="rId23"/>
    <p:sldId id="433" r:id="rId24"/>
    <p:sldId id="434" r:id="rId25"/>
    <p:sldId id="437" r:id="rId26"/>
    <p:sldId id="439" r:id="rId27"/>
    <p:sldId id="440" r:id="rId28"/>
    <p:sldId id="441" r:id="rId29"/>
    <p:sldId id="442" r:id="rId30"/>
    <p:sldId id="443" r:id="rId31"/>
    <p:sldId id="444" r:id="rId32"/>
    <p:sldId id="461" r:id="rId33"/>
    <p:sldId id="446" r:id="rId34"/>
    <p:sldId id="447" r:id="rId35"/>
    <p:sldId id="448" r:id="rId36"/>
    <p:sldId id="449" r:id="rId37"/>
    <p:sldId id="450" r:id="rId38"/>
    <p:sldId id="451" r:id="rId39"/>
    <p:sldId id="462" r:id="rId40"/>
    <p:sldId id="463" r:id="rId41"/>
    <p:sldId id="452" r:id="rId42"/>
    <p:sldId id="453" r:id="rId43"/>
    <p:sldId id="426" r:id="rId44"/>
    <p:sldId id="388" r:id="rId45"/>
    <p:sldId id="389" r:id="rId46"/>
    <p:sldId id="258" r:id="rId47"/>
    <p:sldId id="332" r:id="rId48"/>
    <p:sldId id="338" r:id="rId49"/>
    <p:sldId id="339" r:id="rId50"/>
    <p:sldId id="368" r:id="rId51"/>
    <p:sldId id="340" r:id="rId52"/>
    <p:sldId id="341" r:id="rId53"/>
    <p:sldId id="342" r:id="rId54"/>
    <p:sldId id="343" r:id="rId55"/>
    <p:sldId id="344" r:id="rId56"/>
    <p:sldId id="345" r:id="rId57"/>
    <p:sldId id="369" r:id="rId58"/>
    <p:sldId id="370" r:id="rId59"/>
    <p:sldId id="381" r:id="rId60"/>
    <p:sldId id="371" r:id="rId61"/>
    <p:sldId id="347" r:id="rId62"/>
    <p:sldId id="348" r:id="rId63"/>
    <p:sldId id="383" r:id="rId64"/>
    <p:sldId id="333" r:id="rId65"/>
    <p:sldId id="396" r:id="rId66"/>
    <p:sldId id="355" r:id="rId67"/>
    <p:sldId id="382" r:id="rId68"/>
    <p:sldId id="411" r:id="rId69"/>
    <p:sldId id="356" r:id="rId70"/>
    <p:sldId id="334" r:id="rId71"/>
    <p:sldId id="350" r:id="rId72"/>
    <p:sldId id="394" r:id="rId73"/>
    <p:sldId id="395" r:id="rId74"/>
    <p:sldId id="384" r:id="rId75"/>
    <p:sldId id="412" r:id="rId76"/>
    <p:sldId id="385" r:id="rId77"/>
    <p:sldId id="351" r:id="rId78"/>
    <p:sldId id="390" r:id="rId79"/>
    <p:sldId id="391" r:id="rId80"/>
    <p:sldId id="352" r:id="rId81"/>
    <p:sldId id="392" r:id="rId82"/>
    <p:sldId id="393" r:id="rId83"/>
    <p:sldId id="335" r:id="rId84"/>
    <p:sldId id="357" r:id="rId85"/>
    <p:sldId id="373" r:id="rId86"/>
    <p:sldId id="397" r:id="rId87"/>
    <p:sldId id="374" r:id="rId88"/>
    <p:sldId id="413" r:id="rId89"/>
    <p:sldId id="376" r:id="rId90"/>
    <p:sldId id="377" r:id="rId91"/>
    <p:sldId id="398" r:id="rId92"/>
    <p:sldId id="399" r:id="rId93"/>
    <p:sldId id="400" r:id="rId94"/>
    <p:sldId id="401" r:id="rId95"/>
    <p:sldId id="378" r:id="rId96"/>
    <p:sldId id="379" r:id="rId97"/>
    <p:sldId id="372" r:id="rId98"/>
    <p:sldId id="336" r:id="rId99"/>
    <p:sldId id="358" r:id="rId100"/>
    <p:sldId id="359" r:id="rId101"/>
    <p:sldId id="360" r:id="rId102"/>
    <p:sldId id="363" r:id="rId103"/>
    <p:sldId id="402" r:id="rId104"/>
    <p:sldId id="403" r:id="rId105"/>
    <p:sldId id="404" r:id="rId106"/>
    <p:sldId id="362" r:id="rId107"/>
    <p:sldId id="380" r:id="rId108"/>
    <p:sldId id="387" r:id="rId109"/>
    <p:sldId id="337" r:id="rId110"/>
    <p:sldId id="365" r:id="rId111"/>
    <p:sldId id="407" r:id="rId112"/>
    <p:sldId id="408" r:id="rId113"/>
    <p:sldId id="409" r:id="rId114"/>
    <p:sldId id="406" r:id="rId115"/>
    <p:sldId id="361" r:id="rId116"/>
    <p:sldId id="366" r:id="rId117"/>
    <p:sldId id="405" r:id="rId118"/>
    <p:sldId id="367" r:id="rId119"/>
    <p:sldId id="353" r:id="rId120"/>
    <p:sldId id="354" r:id="rId121"/>
    <p:sldId id="263" r:id="rId122"/>
    <p:sldId id="264" r:id="rId123"/>
    <p:sldId id="262" r:id="rId124"/>
    <p:sldId id="265" r:id="rId125"/>
    <p:sldId id="266" r:id="rId126"/>
    <p:sldId id="267" r:id="rId127"/>
    <p:sldId id="268" r:id="rId128"/>
    <p:sldId id="269" r:id="rId129"/>
    <p:sldId id="270" r:id="rId130"/>
    <p:sldId id="271" r:id="rId131"/>
    <p:sldId id="272" r:id="rId132"/>
    <p:sldId id="273" r:id="rId133"/>
    <p:sldId id="274" r:id="rId134"/>
    <p:sldId id="275" r:id="rId135"/>
    <p:sldId id="276" r:id="rId136"/>
    <p:sldId id="277" r:id="rId137"/>
    <p:sldId id="279" r:id="rId138"/>
    <p:sldId id="278" r:id="rId139"/>
    <p:sldId id="280" r:id="rId140"/>
    <p:sldId id="281" r:id="rId141"/>
    <p:sldId id="282" r:id="rId142"/>
    <p:sldId id="285" r:id="rId143"/>
    <p:sldId id="284" r:id="rId144"/>
    <p:sldId id="286" r:id="rId145"/>
    <p:sldId id="292" r:id="rId146"/>
    <p:sldId id="287" r:id="rId147"/>
    <p:sldId id="288" r:id="rId148"/>
    <p:sldId id="289" r:id="rId149"/>
    <p:sldId id="291" r:id="rId150"/>
    <p:sldId id="290" r:id="rId151"/>
    <p:sldId id="293" r:id="rId152"/>
    <p:sldId id="294" r:id="rId153"/>
    <p:sldId id="295" r:id="rId154"/>
    <p:sldId id="296" r:id="rId155"/>
    <p:sldId id="300" r:id="rId156"/>
    <p:sldId id="303" r:id="rId157"/>
    <p:sldId id="304" r:id="rId158"/>
    <p:sldId id="299" r:id="rId159"/>
    <p:sldId id="302" r:id="rId160"/>
    <p:sldId id="305" r:id="rId161"/>
    <p:sldId id="306" r:id="rId162"/>
    <p:sldId id="307" r:id="rId163"/>
    <p:sldId id="308" r:id="rId164"/>
    <p:sldId id="310" r:id="rId165"/>
    <p:sldId id="321" r:id="rId166"/>
    <p:sldId id="322" r:id="rId167"/>
    <p:sldId id="311" r:id="rId168"/>
    <p:sldId id="312" r:id="rId169"/>
    <p:sldId id="320" r:id="rId170"/>
    <p:sldId id="314" r:id="rId171"/>
    <p:sldId id="331" r:id="rId172"/>
    <p:sldId id="325" r:id="rId173"/>
    <p:sldId id="323" r:id="rId174"/>
    <p:sldId id="324" r:id="rId175"/>
    <p:sldId id="315" r:id="rId176"/>
    <p:sldId id="328" r:id="rId177"/>
    <p:sldId id="317" r:id="rId178"/>
    <p:sldId id="316" r:id="rId179"/>
    <p:sldId id="318" r:id="rId180"/>
    <p:sldId id="327" r:id="rId181"/>
    <p:sldId id="329" r:id="rId182"/>
    <p:sldId id="326" r:id="rId18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BFF"/>
    <a:srgbClr val="893011"/>
    <a:srgbClr val="006B4B"/>
    <a:srgbClr val="006561"/>
    <a:srgbClr val="30703C"/>
    <a:srgbClr val="006953"/>
    <a:srgbClr val="005F76"/>
    <a:srgbClr val="005296"/>
    <a:srgbClr val="003FA2"/>
    <a:srgbClr val="0045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82186" autoAdjust="0"/>
  </p:normalViewPr>
  <p:slideViewPr>
    <p:cSldViewPr snapToGrid="0">
      <p:cViewPr varScale="1">
        <p:scale>
          <a:sx n="131" d="100"/>
          <a:sy n="131" d="100"/>
        </p:scale>
        <p:origin x="17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theme" Target="theme/theme1.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12308-52B0-4E78-B939-4A0FB795204E}" type="datetimeFigureOut">
              <a:rPr lang="en-US" smtClean="0"/>
              <a:t>2/7/24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B99F09-F877-4ED9-9CCB-F70C7D7FBB48}" type="slidenum">
              <a:rPr lang="en-US" smtClean="0"/>
              <a:t>‹#›</a:t>
            </a:fld>
            <a:endParaRPr lang="en-US"/>
          </a:p>
        </p:txBody>
      </p:sp>
    </p:spTree>
    <p:extLst>
      <p:ext uri="{BB962C8B-B14F-4D97-AF65-F5344CB8AC3E}">
        <p14:creationId xmlns:p14="http://schemas.microsoft.com/office/powerpoint/2010/main" val="1903686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Overview of dissertation – what is the contribution – make some anticipatory stuff so they know where I am trying to get to.</a:t>
            </a:r>
          </a:p>
          <a:p>
            <a:endParaRPr lang="en-US" dirty="0"/>
          </a:p>
          <a:p>
            <a:r>
              <a:rPr lang="en-US" dirty="0"/>
              <a:t>Come back to really articulate clearly – what are the anticipated contributions for each study.</a:t>
            </a:r>
          </a:p>
          <a:p>
            <a:endParaRPr lang="en-US" dirty="0"/>
          </a:p>
          <a:p>
            <a:r>
              <a:rPr lang="en-US" dirty="0"/>
              <a:t>Circle back to the higher level research question and connect the studies back together.</a:t>
            </a:r>
          </a:p>
          <a:p>
            <a:endParaRPr lang="en-US" dirty="0"/>
          </a:p>
          <a:p>
            <a:r>
              <a:rPr lang="en-US" dirty="0"/>
              <a:t>Bulleted list of stuff that contributes to science as a result of the dissertation. </a:t>
            </a:r>
          </a:p>
          <a:p>
            <a:endParaRPr lang="en-US" dirty="0"/>
          </a:p>
          <a:p>
            <a:r>
              <a:rPr lang="en-US" dirty="0"/>
              <a:t>Pull that thread through individual studies.</a:t>
            </a:r>
          </a:p>
          <a:p>
            <a:endParaRPr lang="en-US" dirty="0"/>
          </a:p>
          <a:p>
            <a:pPr marL="228600" indent="-228600">
              <a:buAutoNum type="arabicPeriod"/>
            </a:pPr>
            <a:r>
              <a:rPr lang="en-US" dirty="0"/>
              <a:t>PI lenses to collect data</a:t>
            </a:r>
          </a:p>
          <a:p>
            <a:pPr marL="228600" indent="-228600">
              <a:buAutoNum type="arabicPeriod"/>
            </a:pPr>
            <a:r>
              <a:rPr lang="en-US" dirty="0"/>
              <a:t>Aggregation</a:t>
            </a:r>
          </a:p>
          <a:p>
            <a:pPr marL="228600" indent="-228600">
              <a:buAutoNum type="arabicPeriod"/>
            </a:pPr>
            <a:r>
              <a:rPr lang="en-US" dirty="0"/>
              <a:t>Across individuals</a:t>
            </a:r>
          </a:p>
          <a:p>
            <a:pPr marL="228600" indent="-228600">
              <a:buAutoNum type="arabicPeriod"/>
            </a:pPr>
            <a:r>
              <a:rPr lang="en-US" dirty="0"/>
              <a:t>Drawing psych studies into tech</a:t>
            </a:r>
          </a:p>
          <a:p>
            <a:pPr marL="228600" indent="-228600">
              <a:buAutoNum type="arabicPeriod"/>
            </a:pPr>
            <a:r>
              <a:rPr lang="en-US" dirty="0"/>
              <a:t>Behavior change vectors</a:t>
            </a:r>
          </a:p>
          <a:p>
            <a:pPr marL="228600" indent="-228600">
              <a:buAutoNum type="arabicPeriod"/>
            </a:pPr>
            <a:r>
              <a:rPr lang="en-US" dirty="0"/>
              <a:t>How does it inform HCI around human value/needs</a:t>
            </a:r>
          </a:p>
          <a:p>
            <a:pPr marL="228600" indent="-228600">
              <a:buAutoNum type="arabicPeriod"/>
            </a:pPr>
            <a:endParaRPr lang="en-US" dirty="0"/>
          </a:p>
          <a:p>
            <a:pPr marL="228600" indent="-228600">
              <a:buAutoNum type="arabicPeriod"/>
            </a:pPr>
            <a:endParaRPr lang="en-US" dirty="0"/>
          </a:p>
          <a:p>
            <a:pPr marL="228600" indent="-228600">
              <a:buAutoNum type="arabicPeriod"/>
            </a:pPr>
            <a:r>
              <a:rPr lang="en-US" dirty="0"/>
              <a:t>Focus on where is this study going to go – publication, and overall dissertation.</a:t>
            </a:r>
          </a:p>
        </p:txBody>
      </p:sp>
      <p:sp>
        <p:nvSpPr>
          <p:cNvPr id="4" name="Slide Number Placeholder 3"/>
          <p:cNvSpPr>
            <a:spLocks noGrp="1"/>
          </p:cNvSpPr>
          <p:nvPr>
            <p:ph type="sldNum" sz="quarter" idx="5"/>
          </p:nvPr>
        </p:nvSpPr>
        <p:spPr/>
        <p:txBody>
          <a:bodyPr/>
          <a:lstStyle/>
          <a:p>
            <a:fld id="{4AB99F09-F877-4ED9-9CCB-F70C7D7FBB48}" type="slidenum">
              <a:rPr lang="en-US" smtClean="0"/>
              <a:t>1</a:t>
            </a:fld>
            <a:endParaRPr lang="en-US"/>
          </a:p>
        </p:txBody>
      </p:sp>
    </p:spTree>
    <p:extLst>
      <p:ext uri="{BB962C8B-B14F-4D97-AF65-F5344CB8AC3E}">
        <p14:creationId xmlns:p14="http://schemas.microsoft.com/office/powerpoint/2010/main" val="1097819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17</a:t>
            </a:fld>
            <a:endParaRPr lang="en-US"/>
          </a:p>
        </p:txBody>
      </p:sp>
    </p:spTree>
    <p:extLst>
      <p:ext uri="{BB962C8B-B14F-4D97-AF65-F5344CB8AC3E}">
        <p14:creationId xmlns:p14="http://schemas.microsoft.com/office/powerpoint/2010/main" val="36971123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18</a:t>
            </a:fld>
            <a:endParaRPr lang="en-US"/>
          </a:p>
        </p:txBody>
      </p:sp>
    </p:spTree>
    <p:extLst>
      <p:ext uri="{BB962C8B-B14F-4D97-AF65-F5344CB8AC3E}">
        <p14:creationId xmlns:p14="http://schemas.microsoft.com/office/powerpoint/2010/main" val="2403055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19</a:t>
            </a:fld>
            <a:endParaRPr lang="en-US"/>
          </a:p>
        </p:txBody>
      </p:sp>
    </p:spTree>
    <p:extLst>
      <p:ext uri="{BB962C8B-B14F-4D97-AF65-F5344CB8AC3E}">
        <p14:creationId xmlns:p14="http://schemas.microsoft.com/office/powerpoint/2010/main" val="1975886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58AC0-51A5-C993-D15D-0D3354D0C5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0527C-9F7E-84EA-50F0-D25A14D61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5E706-0AE8-D85E-6CB8-2ADAD1096B7C}"/>
              </a:ext>
            </a:extLst>
          </p:cNvPr>
          <p:cNvSpPr>
            <a:spLocks noGrp="1"/>
          </p:cNvSpPr>
          <p:nvPr>
            <p:ph type="body" idx="1"/>
          </p:nvPr>
        </p:nvSpPr>
        <p:spPr/>
        <p:txBody>
          <a:bodyPr/>
          <a:lstStyle/>
          <a:p>
            <a:r>
              <a:rPr lang="en-US" dirty="0"/>
              <a:t>what’s our theory of need? Self-as-needs, self-as-consumption</a:t>
            </a:r>
          </a:p>
        </p:txBody>
      </p:sp>
      <p:sp>
        <p:nvSpPr>
          <p:cNvPr id="4" name="Slide Number Placeholder 3">
            <a:extLst>
              <a:ext uri="{FF2B5EF4-FFF2-40B4-BE49-F238E27FC236}">
                <a16:creationId xmlns:a16="http://schemas.microsoft.com/office/drawing/2014/main" id="{38D45EE0-B675-177B-8434-FB39BA70D967}"/>
              </a:ext>
            </a:extLst>
          </p:cNvPr>
          <p:cNvSpPr>
            <a:spLocks noGrp="1"/>
          </p:cNvSpPr>
          <p:nvPr>
            <p:ph type="sldNum" sz="quarter" idx="5"/>
          </p:nvPr>
        </p:nvSpPr>
        <p:spPr/>
        <p:txBody>
          <a:bodyPr/>
          <a:lstStyle/>
          <a:p>
            <a:fld id="{4AB99F09-F877-4ED9-9CCB-F70C7D7FBB48}" type="slidenum">
              <a:rPr lang="en-US" smtClean="0"/>
              <a:t>20</a:t>
            </a:fld>
            <a:endParaRPr lang="en-US"/>
          </a:p>
        </p:txBody>
      </p:sp>
    </p:spTree>
    <p:extLst>
      <p:ext uri="{BB962C8B-B14F-4D97-AF65-F5344CB8AC3E}">
        <p14:creationId xmlns:p14="http://schemas.microsoft.com/office/powerpoint/2010/main" val="120047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21</a:t>
            </a:fld>
            <a:endParaRPr lang="en-US"/>
          </a:p>
        </p:txBody>
      </p:sp>
    </p:spTree>
    <p:extLst>
      <p:ext uri="{BB962C8B-B14F-4D97-AF65-F5344CB8AC3E}">
        <p14:creationId xmlns:p14="http://schemas.microsoft.com/office/powerpoint/2010/main" val="4180845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22</a:t>
            </a:fld>
            <a:endParaRPr lang="en-US"/>
          </a:p>
        </p:txBody>
      </p:sp>
    </p:spTree>
    <p:extLst>
      <p:ext uri="{BB962C8B-B14F-4D97-AF65-F5344CB8AC3E}">
        <p14:creationId xmlns:p14="http://schemas.microsoft.com/office/powerpoint/2010/main" val="3184402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23</a:t>
            </a:fld>
            <a:endParaRPr lang="en-US"/>
          </a:p>
        </p:txBody>
      </p:sp>
    </p:spTree>
    <p:extLst>
      <p:ext uri="{BB962C8B-B14F-4D97-AF65-F5344CB8AC3E}">
        <p14:creationId xmlns:p14="http://schemas.microsoft.com/office/powerpoint/2010/main" val="22327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24</a:t>
            </a:fld>
            <a:endParaRPr lang="en-US"/>
          </a:p>
        </p:txBody>
      </p:sp>
    </p:spTree>
    <p:extLst>
      <p:ext uri="{BB962C8B-B14F-4D97-AF65-F5344CB8AC3E}">
        <p14:creationId xmlns:p14="http://schemas.microsoft.com/office/powerpoint/2010/main" val="795189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25</a:t>
            </a:fld>
            <a:endParaRPr lang="en-US"/>
          </a:p>
        </p:txBody>
      </p:sp>
    </p:spTree>
    <p:extLst>
      <p:ext uri="{BB962C8B-B14F-4D97-AF65-F5344CB8AC3E}">
        <p14:creationId xmlns:p14="http://schemas.microsoft.com/office/powerpoint/2010/main" val="1834134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28</a:t>
            </a:fld>
            <a:endParaRPr lang="en-US"/>
          </a:p>
        </p:txBody>
      </p:sp>
    </p:spTree>
    <p:extLst>
      <p:ext uri="{BB962C8B-B14F-4D97-AF65-F5344CB8AC3E}">
        <p14:creationId xmlns:p14="http://schemas.microsoft.com/office/powerpoint/2010/main" val="369567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Art of Living – Dodds, 1997</a:t>
            </a:r>
          </a:p>
        </p:txBody>
      </p:sp>
      <p:sp>
        <p:nvSpPr>
          <p:cNvPr id="4" name="Slide Number Placeholder 3"/>
          <p:cNvSpPr>
            <a:spLocks noGrp="1"/>
          </p:cNvSpPr>
          <p:nvPr>
            <p:ph type="sldNum" sz="quarter" idx="5"/>
          </p:nvPr>
        </p:nvSpPr>
        <p:spPr/>
        <p:txBody>
          <a:bodyPr/>
          <a:lstStyle/>
          <a:p>
            <a:fld id="{4AB99F09-F877-4ED9-9CCB-F70C7D7FBB48}" type="slidenum">
              <a:rPr lang="en-US" smtClean="0"/>
              <a:t>45</a:t>
            </a:fld>
            <a:endParaRPr lang="en-US"/>
          </a:p>
        </p:txBody>
      </p:sp>
    </p:spTree>
    <p:extLst>
      <p:ext uri="{BB962C8B-B14F-4D97-AF65-F5344CB8AC3E}">
        <p14:creationId xmlns:p14="http://schemas.microsoft.com/office/powerpoint/2010/main" val="1974393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hour weeks</a:t>
            </a:r>
          </a:p>
        </p:txBody>
      </p:sp>
      <p:sp>
        <p:nvSpPr>
          <p:cNvPr id="4" name="Slide Number Placeholder 3"/>
          <p:cNvSpPr>
            <a:spLocks noGrp="1"/>
          </p:cNvSpPr>
          <p:nvPr>
            <p:ph type="sldNum" sz="quarter" idx="5"/>
          </p:nvPr>
        </p:nvSpPr>
        <p:spPr/>
        <p:txBody>
          <a:bodyPr/>
          <a:lstStyle/>
          <a:p>
            <a:fld id="{4AB99F09-F877-4ED9-9CCB-F70C7D7FBB48}" type="slidenum">
              <a:rPr lang="en-US" smtClean="0"/>
              <a:t>48</a:t>
            </a:fld>
            <a:endParaRPr lang="en-US"/>
          </a:p>
        </p:txBody>
      </p:sp>
    </p:spTree>
    <p:extLst>
      <p:ext uri="{BB962C8B-B14F-4D97-AF65-F5344CB8AC3E}">
        <p14:creationId xmlns:p14="http://schemas.microsoft.com/office/powerpoint/2010/main" val="4251492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51</a:t>
            </a:fld>
            <a:endParaRPr lang="en-US"/>
          </a:p>
        </p:txBody>
      </p:sp>
    </p:spTree>
    <p:extLst>
      <p:ext uri="{BB962C8B-B14F-4D97-AF65-F5344CB8AC3E}">
        <p14:creationId xmlns:p14="http://schemas.microsoft.com/office/powerpoint/2010/main" val="32013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https://gnhusa.org/genuine-progress-indicator/</a:t>
            </a:r>
          </a:p>
        </p:txBody>
      </p:sp>
      <p:sp>
        <p:nvSpPr>
          <p:cNvPr id="4" name="Slide Number Placeholder 3"/>
          <p:cNvSpPr>
            <a:spLocks noGrp="1"/>
          </p:cNvSpPr>
          <p:nvPr>
            <p:ph type="sldNum" sz="quarter" idx="5"/>
          </p:nvPr>
        </p:nvSpPr>
        <p:spPr/>
        <p:txBody>
          <a:bodyPr/>
          <a:lstStyle/>
          <a:p>
            <a:fld id="{BBF6C6E0-DB85-4814-979A-0AC45F583D4E}" type="slidenum">
              <a:rPr lang="en-US" smtClean="0"/>
              <a:t>53</a:t>
            </a:fld>
            <a:endParaRPr lang="en-US"/>
          </a:p>
        </p:txBody>
      </p:sp>
    </p:spTree>
    <p:extLst>
      <p:ext uri="{BB962C8B-B14F-4D97-AF65-F5344CB8AC3E}">
        <p14:creationId xmlns:p14="http://schemas.microsoft.com/office/powerpoint/2010/main" val="1367466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56</a:t>
            </a:fld>
            <a:endParaRPr lang="en-US"/>
          </a:p>
        </p:txBody>
      </p:sp>
    </p:spTree>
    <p:extLst>
      <p:ext uri="{BB962C8B-B14F-4D97-AF65-F5344CB8AC3E}">
        <p14:creationId xmlns:p14="http://schemas.microsoft.com/office/powerpoint/2010/main" val="362611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57</a:t>
            </a:fld>
            <a:endParaRPr lang="en-US"/>
          </a:p>
        </p:txBody>
      </p:sp>
    </p:spTree>
    <p:extLst>
      <p:ext uri="{BB962C8B-B14F-4D97-AF65-F5344CB8AC3E}">
        <p14:creationId xmlns:p14="http://schemas.microsoft.com/office/powerpoint/2010/main" val="2655890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58</a:t>
            </a:fld>
            <a:endParaRPr lang="en-US"/>
          </a:p>
        </p:txBody>
      </p:sp>
    </p:spTree>
    <p:extLst>
      <p:ext uri="{BB962C8B-B14F-4D97-AF65-F5344CB8AC3E}">
        <p14:creationId xmlns:p14="http://schemas.microsoft.com/office/powerpoint/2010/main" val="1383841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Massimi</a:t>
            </a:r>
            <a:r>
              <a:rPr lang="en-US" dirty="0"/>
              <a:t>, Michael &amp; Truong, </a:t>
            </a:r>
            <a:r>
              <a:rPr lang="en-US" dirty="0" err="1"/>
              <a:t>Khai</a:t>
            </a:r>
            <a:r>
              <a:rPr lang="en-US" dirty="0"/>
              <a:t> &amp; Dearman, David &amp; Hayes, Gillian. (2010). Understanding Recording Technologies in Everyday Life. Pervasive Computing, IEEE. 9. 64 - 71. 10.1109/MPRV.2009.89. </a:t>
            </a:r>
          </a:p>
          <a:p>
            <a:endParaRPr lang="en-US" dirty="0"/>
          </a:p>
          <a:p>
            <a:r>
              <a:rPr lang="en-US" b="0" i="0" dirty="0">
                <a:solidFill>
                  <a:srgbClr val="212121"/>
                </a:solidFill>
                <a:effectLst/>
                <a:latin typeface="BlinkMacSystemFont"/>
              </a:rPr>
              <a:t>Kahneman D, Krueger AB, </a:t>
            </a:r>
            <a:r>
              <a:rPr lang="en-US" b="0" i="0" dirty="0" err="1">
                <a:solidFill>
                  <a:srgbClr val="212121"/>
                </a:solidFill>
                <a:effectLst/>
                <a:latin typeface="BlinkMacSystemFont"/>
              </a:rPr>
              <a:t>Schkade</a:t>
            </a:r>
            <a:r>
              <a:rPr lang="en-US" b="0" i="0" dirty="0">
                <a:solidFill>
                  <a:srgbClr val="212121"/>
                </a:solidFill>
                <a:effectLst/>
                <a:latin typeface="BlinkMacSystemFont"/>
              </a:rPr>
              <a:t> DA, Schwarz N, Stone AA. A survey method for characterizing daily life experience: the day reconstruction method. Science. 2004 Dec 3;306(5702):1776-80. </a:t>
            </a:r>
            <a:r>
              <a:rPr lang="en-US" b="0" i="0" dirty="0" err="1">
                <a:solidFill>
                  <a:srgbClr val="212121"/>
                </a:solidFill>
                <a:effectLst/>
                <a:latin typeface="BlinkMacSystemFont"/>
              </a:rPr>
              <a:t>doi</a:t>
            </a:r>
            <a:r>
              <a:rPr lang="en-US" b="0" i="0" dirty="0">
                <a:solidFill>
                  <a:srgbClr val="212121"/>
                </a:solidFill>
                <a:effectLst/>
                <a:latin typeface="BlinkMacSystemFont"/>
              </a:rPr>
              <a:t>: 10.1126/science.1103572. PMID: 15576620.</a:t>
            </a:r>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59</a:t>
            </a:fld>
            <a:endParaRPr lang="en-US"/>
          </a:p>
        </p:txBody>
      </p:sp>
    </p:spTree>
    <p:extLst>
      <p:ext uri="{BB962C8B-B14F-4D97-AF65-F5344CB8AC3E}">
        <p14:creationId xmlns:p14="http://schemas.microsoft.com/office/powerpoint/2010/main" val="122539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60</a:t>
            </a:fld>
            <a:endParaRPr lang="en-US"/>
          </a:p>
        </p:txBody>
      </p:sp>
    </p:spTree>
    <p:extLst>
      <p:ext uri="{BB962C8B-B14F-4D97-AF65-F5344CB8AC3E}">
        <p14:creationId xmlns:p14="http://schemas.microsoft.com/office/powerpoint/2010/main" val="1691664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61</a:t>
            </a:fld>
            <a:endParaRPr lang="en-US"/>
          </a:p>
        </p:txBody>
      </p:sp>
    </p:spTree>
    <p:extLst>
      <p:ext uri="{BB962C8B-B14F-4D97-AF65-F5344CB8AC3E}">
        <p14:creationId xmlns:p14="http://schemas.microsoft.com/office/powerpoint/2010/main" val="2941622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Self-tracking, personal informatics, quantified self. Tracks both objective (largely via sensors) and subjective (via self-report).  </a:t>
            </a:r>
          </a:p>
          <a:p>
            <a:endParaRPr lang="en-US" dirty="0"/>
          </a:p>
          <a:p>
            <a:endParaRPr lang="en-US" dirty="0"/>
          </a:p>
          <a:p>
            <a:r>
              <a:rPr lang="en-US" dirty="0"/>
              <a:t>https://www.google.com/url?sa=i&amp;url=https%3A%2F%2Fwww.fitbit.com%2Fglobal%2Fus%2Fproducts%2Fsmartwatches%2Fversa&amp;psig=AOvVaw3D6tG0EQGdw6c3hm4ArluP&amp;ust=1638302835072000&amp;source=images&amp;cd=vfe&amp;ved=0CAwQjhxqFwoTCOjztuavvvQCFQAAAAAdAAAAABAD</a:t>
            </a:r>
          </a:p>
          <a:p>
            <a:endParaRPr lang="en-US" dirty="0"/>
          </a:p>
          <a:p>
            <a:r>
              <a:rPr lang="en-US" dirty="0"/>
              <a:t>https://www.google.com/url?sa=i&amp;url=https%3A%2F%2Ftechnori.com%2F2018%2F08%2F4281-the-beginners-guide-to-quantified-self-plus-a-list-of-the-best-personal-data-tools-out-there%2Fmarkmoschel%2F&amp;psig=AOvVaw2D91lQMZzOHQ1xR0iacY4P&amp;ust=1638302862070000&amp;source=images&amp;cd=vfe&amp;ved=0CAwQjhxqFwoTCKCQtfSvvvQCFQAAAAAdAAAAABAD</a:t>
            </a:r>
          </a:p>
          <a:p>
            <a:endParaRPr lang="en-US" dirty="0"/>
          </a:p>
          <a:p>
            <a:endParaRPr lang="en-US" dirty="0"/>
          </a:p>
          <a:p>
            <a:r>
              <a:rPr lang="en-US" dirty="0"/>
              <a:t>https://www.google.com/url?sa=i&amp;url=https%3A%2F%2Fmint.intuit.com%2F&amp;psig=AOvVaw0jNtQUAQEkHRVOfhXYpZ-x&amp;ust=1638302936030000&amp;source=images&amp;cd=vfe&amp;ved=0CAwQjhxqFwoTCIip8JawvvQCFQAAAAAdAAAAABAD</a:t>
            </a:r>
          </a:p>
          <a:p>
            <a:endParaRPr lang="en-US" dirty="0"/>
          </a:p>
          <a:p>
            <a:r>
              <a:rPr lang="en-US" dirty="0"/>
              <a:t>https://www.google.com/url?sa=i&amp;url=https%3A%2F%2Fwww.happierhuman.com%2Fbest-mood-tracker-apps%2F&amp;psig=AOvVaw2Pa9KFjdSoazhX9Jk6auoD&amp;ust=1638302906270000&amp;source=images&amp;cd=vfe&amp;ved=0CAwQjhxqFwoTCNC4krGwvvQCFQAAAAAdAAAAABAD</a:t>
            </a:r>
          </a:p>
        </p:txBody>
      </p:sp>
      <p:sp>
        <p:nvSpPr>
          <p:cNvPr id="4" name="Slide Number Placeholder 3"/>
          <p:cNvSpPr>
            <a:spLocks noGrp="1"/>
          </p:cNvSpPr>
          <p:nvPr>
            <p:ph type="sldNum" sz="quarter" idx="5"/>
          </p:nvPr>
        </p:nvSpPr>
        <p:spPr/>
        <p:txBody>
          <a:bodyPr/>
          <a:lstStyle/>
          <a:p>
            <a:fld id="{4AB99F09-F877-4ED9-9CCB-F70C7D7FBB48}" type="slidenum">
              <a:rPr lang="en-US" smtClean="0"/>
              <a:t>3</a:t>
            </a:fld>
            <a:endParaRPr lang="en-US"/>
          </a:p>
        </p:txBody>
      </p:sp>
    </p:spTree>
    <p:extLst>
      <p:ext uri="{BB962C8B-B14F-4D97-AF65-F5344CB8AC3E}">
        <p14:creationId xmlns:p14="http://schemas.microsoft.com/office/powerpoint/2010/main" val="215509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62</a:t>
            </a:fld>
            <a:endParaRPr lang="en-US"/>
          </a:p>
        </p:txBody>
      </p:sp>
    </p:spTree>
    <p:extLst>
      <p:ext uri="{BB962C8B-B14F-4D97-AF65-F5344CB8AC3E}">
        <p14:creationId xmlns:p14="http://schemas.microsoft.com/office/powerpoint/2010/main" val="39241122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63</a:t>
            </a:fld>
            <a:endParaRPr lang="en-US"/>
          </a:p>
        </p:txBody>
      </p:sp>
    </p:spTree>
    <p:extLst>
      <p:ext uri="{BB962C8B-B14F-4D97-AF65-F5344CB8AC3E}">
        <p14:creationId xmlns:p14="http://schemas.microsoft.com/office/powerpoint/2010/main" val="1774675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65</a:t>
            </a:fld>
            <a:endParaRPr lang="en-US"/>
          </a:p>
        </p:txBody>
      </p:sp>
    </p:spTree>
    <p:extLst>
      <p:ext uri="{BB962C8B-B14F-4D97-AF65-F5344CB8AC3E}">
        <p14:creationId xmlns:p14="http://schemas.microsoft.com/office/powerpoint/2010/main" val="17471682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and money use are universal</a:t>
            </a:r>
          </a:p>
        </p:txBody>
      </p:sp>
      <p:sp>
        <p:nvSpPr>
          <p:cNvPr id="4" name="Slide Number Placeholder 3"/>
          <p:cNvSpPr>
            <a:spLocks noGrp="1"/>
          </p:cNvSpPr>
          <p:nvPr>
            <p:ph type="sldNum" sz="quarter" idx="5"/>
          </p:nvPr>
        </p:nvSpPr>
        <p:spPr/>
        <p:txBody>
          <a:bodyPr/>
          <a:lstStyle/>
          <a:p>
            <a:fld id="{4AB99F09-F877-4ED9-9CCB-F70C7D7FBB48}" type="slidenum">
              <a:rPr lang="en-US" smtClean="0"/>
              <a:t>66</a:t>
            </a:fld>
            <a:endParaRPr lang="en-US"/>
          </a:p>
        </p:txBody>
      </p:sp>
    </p:spTree>
    <p:extLst>
      <p:ext uri="{BB962C8B-B14F-4D97-AF65-F5344CB8AC3E}">
        <p14:creationId xmlns:p14="http://schemas.microsoft.com/office/powerpoint/2010/main" val="2730450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71</a:t>
            </a:fld>
            <a:endParaRPr lang="en-US"/>
          </a:p>
        </p:txBody>
      </p:sp>
    </p:spTree>
    <p:extLst>
      <p:ext uri="{BB962C8B-B14F-4D97-AF65-F5344CB8AC3E}">
        <p14:creationId xmlns:p14="http://schemas.microsoft.com/office/powerpoint/2010/main" val="18565839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72</a:t>
            </a:fld>
            <a:endParaRPr lang="en-US"/>
          </a:p>
        </p:txBody>
      </p:sp>
    </p:spTree>
    <p:extLst>
      <p:ext uri="{BB962C8B-B14F-4D97-AF65-F5344CB8AC3E}">
        <p14:creationId xmlns:p14="http://schemas.microsoft.com/office/powerpoint/2010/main" val="3743705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73</a:t>
            </a:fld>
            <a:endParaRPr lang="en-US"/>
          </a:p>
        </p:txBody>
      </p:sp>
    </p:spTree>
    <p:extLst>
      <p:ext uri="{BB962C8B-B14F-4D97-AF65-F5344CB8AC3E}">
        <p14:creationId xmlns:p14="http://schemas.microsoft.com/office/powerpoint/2010/main" val="271897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74</a:t>
            </a:fld>
            <a:endParaRPr lang="en-US"/>
          </a:p>
        </p:txBody>
      </p:sp>
    </p:spTree>
    <p:extLst>
      <p:ext uri="{BB962C8B-B14F-4D97-AF65-F5344CB8AC3E}">
        <p14:creationId xmlns:p14="http://schemas.microsoft.com/office/powerpoint/2010/main" val="3431224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75</a:t>
            </a:fld>
            <a:endParaRPr lang="en-US"/>
          </a:p>
        </p:txBody>
      </p:sp>
    </p:spTree>
    <p:extLst>
      <p:ext uri="{BB962C8B-B14F-4D97-AF65-F5344CB8AC3E}">
        <p14:creationId xmlns:p14="http://schemas.microsoft.com/office/powerpoint/2010/main" val="612628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76</a:t>
            </a:fld>
            <a:endParaRPr lang="en-US"/>
          </a:p>
        </p:txBody>
      </p:sp>
    </p:spTree>
    <p:extLst>
      <p:ext uri="{BB962C8B-B14F-4D97-AF65-F5344CB8AC3E}">
        <p14:creationId xmlns:p14="http://schemas.microsoft.com/office/powerpoint/2010/main" val="3271641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4</a:t>
            </a:fld>
            <a:endParaRPr lang="en-US"/>
          </a:p>
        </p:txBody>
      </p:sp>
    </p:spTree>
    <p:extLst>
      <p:ext uri="{BB962C8B-B14F-4D97-AF65-F5344CB8AC3E}">
        <p14:creationId xmlns:p14="http://schemas.microsoft.com/office/powerpoint/2010/main" val="29408947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77</a:t>
            </a:fld>
            <a:endParaRPr lang="en-US"/>
          </a:p>
        </p:txBody>
      </p:sp>
    </p:spTree>
    <p:extLst>
      <p:ext uri="{BB962C8B-B14F-4D97-AF65-F5344CB8AC3E}">
        <p14:creationId xmlns:p14="http://schemas.microsoft.com/office/powerpoint/2010/main" val="1068405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78</a:t>
            </a:fld>
            <a:endParaRPr lang="en-US"/>
          </a:p>
        </p:txBody>
      </p:sp>
    </p:spTree>
    <p:extLst>
      <p:ext uri="{BB962C8B-B14F-4D97-AF65-F5344CB8AC3E}">
        <p14:creationId xmlns:p14="http://schemas.microsoft.com/office/powerpoint/2010/main" val="7650350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79</a:t>
            </a:fld>
            <a:endParaRPr lang="en-US"/>
          </a:p>
        </p:txBody>
      </p:sp>
    </p:spTree>
    <p:extLst>
      <p:ext uri="{BB962C8B-B14F-4D97-AF65-F5344CB8AC3E}">
        <p14:creationId xmlns:p14="http://schemas.microsoft.com/office/powerpoint/2010/main" val="2216384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80</a:t>
            </a:fld>
            <a:endParaRPr lang="en-US"/>
          </a:p>
        </p:txBody>
      </p:sp>
    </p:spTree>
    <p:extLst>
      <p:ext uri="{BB962C8B-B14F-4D97-AF65-F5344CB8AC3E}">
        <p14:creationId xmlns:p14="http://schemas.microsoft.com/office/powerpoint/2010/main" val="3917268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81</a:t>
            </a:fld>
            <a:endParaRPr lang="en-US"/>
          </a:p>
        </p:txBody>
      </p:sp>
    </p:spTree>
    <p:extLst>
      <p:ext uri="{BB962C8B-B14F-4D97-AF65-F5344CB8AC3E}">
        <p14:creationId xmlns:p14="http://schemas.microsoft.com/office/powerpoint/2010/main" val="741510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82</a:t>
            </a:fld>
            <a:endParaRPr lang="en-US"/>
          </a:p>
        </p:txBody>
      </p:sp>
    </p:spTree>
    <p:extLst>
      <p:ext uri="{BB962C8B-B14F-4D97-AF65-F5344CB8AC3E}">
        <p14:creationId xmlns:p14="http://schemas.microsoft.com/office/powerpoint/2010/main" val="15004151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86</a:t>
            </a:fld>
            <a:endParaRPr lang="en-US"/>
          </a:p>
        </p:txBody>
      </p:sp>
    </p:spTree>
    <p:extLst>
      <p:ext uri="{BB962C8B-B14F-4D97-AF65-F5344CB8AC3E}">
        <p14:creationId xmlns:p14="http://schemas.microsoft.com/office/powerpoint/2010/main" val="578361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100</a:t>
            </a:fld>
            <a:endParaRPr lang="en-US"/>
          </a:p>
        </p:txBody>
      </p:sp>
    </p:spTree>
    <p:extLst>
      <p:ext uri="{BB962C8B-B14F-4D97-AF65-F5344CB8AC3E}">
        <p14:creationId xmlns:p14="http://schemas.microsoft.com/office/powerpoint/2010/main" val="11600212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have everything end in September</a:t>
            </a:r>
          </a:p>
          <a:p>
            <a:endParaRPr lang="en-US" dirty="0"/>
          </a:p>
          <a:p>
            <a:r>
              <a:rPr lang="en-US" dirty="0"/>
              <a:t>Have things spread out over the next year</a:t>
            </a:r>
          </a:p>
          <a:p>
            <a:endParaRPr lang="en-US" dirty="0"/>
          </a:p>
          <a:p>
            <a:endParaRPr lang="en-US" dirty="0"/>
          </a:p>
          <a:p>
            <a:endParaRPr lang="en-US" dirty="0"/>
          </a:p>
          <a:p>
            <a:r>
              <a:rPr lang="en-US" dirty="0"/>
              <a:t>Overlay job search tasks</a:t>
            </a:r>
          </a:p>
          <a:p>
            <a:endParaRPr lang="en-US" dirty="0"/>
          </a:p>
          <a:p>
            <a:r>
              <a:rPr lang="en-US" dirty="0"/>
              <a:t>Show entire thing – when will </a:t>
            </a:r>
            <a:r>
              <a:rPr lang="en-US"/>
              <a:t>we check back in. </a:t>
            </a:r>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115</a:t>
            </a:fld>
            <a:endParaRPr lang="en-US"/>
          </a:p>
        </p:txBody>
      </p:sp>
    </p:spTree>
    <p:extLst>
      <p:ext uri="{BB962C8B-B14F-4D97-AF65-F5344CB8AC3E}">
        <p14:creationId xmlns:p14="http://schemas.microsoft.com/office/powerpoint/2010/main" val="1944740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119</a:t>
            </a:fld>
            <a:endParaRPr lang="en-US"/>
          </a:p>
        </p:txBody>
      </p:sp>
    </p:spTree>
    <p:extLst>
      <p:ext uri="{BB962C8B-B14F-4D97-AF65-F5344CB8AC3E}">
        <p14:creationId xmlns:p14="http://schemas.microsoft.com/office/powerpoint/2010/main" val="3827810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B8F96-A408-962C-42BD-88ABFE011F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4DB7B-3EC4-5C7A-C1B5-AC99CB9A5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1E58F-122A-8A27-52AD-253A464461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210D1D-C552-FCE0-1CC0-C541E289D438}"/>
              </a:ext>
            </a:extLst>
          </p:cNvPr>
          <p:cNvSpPr>
            <a:spLocks noGrp="1"/>
          </p:cNvSpPr>
          <p:nvPr>
            <p:ph type="sldNum" sz="quarter" idx="5"/>
          </p:nvPr>
        </p:nvSpPr>
        <p:spPr/>
        <p:txBody>
          <a:bodyPr/>
          <a:lstStyle/>
          <a:p>
            <a:fld id="{4AB99F09-F877-4ED9-9CCB-F70C7D7FBB48}" type="slidenum">
              <a:rPr lang="en-US" smtClean="0"/>
              <a:t>8</a:t>
            </a:fld>
            <a:endParaRPr lang="en-US"/>
          </a:p>
        </p:txBody>
      </p:sp>
    </p:spTree>
    <p:extLst>
      <p:ext uri="{BB962C8B-B14F-4D97-AF65-F5344CB8AC3E}">
        <p14:creationId xmlns:p14="http://schemas.microsoft.com/office/powerpoint/2010/main" val="35324650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120</a:t>
            </a:fld>
            <a:endParaRPr lang="en-US"/>
          </a:p>
        </p:txBody>
      </p:sp>
    </p:spTree>
    <p:extLst>
      <p:ext uri="{BB962C8B-B14F-4D97-AF65-F5344CB8AC3E}">
        <p14:creationId xmlns:p14="http://schemas.microsoft.com/office/powerpoint/2010/main" val="5315704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Self-tracking, personal informatics, quantified self. Tracks both objective (largely via sensors) and subjective (via self-report).  </a:t>
            </a:r>
          </a:p>
          <a:p>
            <a:endParaRPr lang="en-US" dirty="0"/>
          </a:p>
          <a:p>
            <a:endParaRPr lang="en-US" dirty="0"/>
          </a:p>
          <a:p>
            <a:r>
              <a:rPr lang="en-US" dirty="0"/>
              <a:t>https://www.google.com/url?sa=i&amp;url=https%3A%2F%2Fwww.fitbit.com%2Fglobal%2Fus%2Fproducts%2Fsmartwatches%2Fversa&amp;psig=AOvVaw3D6tG0EQGdw6c3hm4ArluP&amp;ust=1638302835072000&amp;source=images&amp;cd=vfe&amp;ved=0CAwQjhxqFwoTCOjztuavvvQCFQAAAAAdAAAAABAD</a:t>
            </a:r>
          </a:p>
          <a:p>
            <a:endParaRPr lang="en-US" dirty="0"/>
          </a:p>
          <a:p>
            <a:r>
              <a:rPr lang="en-US" dirty="0"/>
              <a:t>https://www.google.com/url?sa=i&amp;url=https%3A%2F%2Ftechnori.com%2F2018%2F08%2F4281-the-beginners-guide-to-quantified-self-plus-a-list-of-the-best-personal-data-tools-out-there%2Fmarkmoschel%2F&amp;psig=AOvVaw2D91lQMZzOHQ1xR0iacY4P&amp;ust=1638302862070000&amp;source=images&amp;cd=vfe&amp;ved=0CAwQjhxqFwoTCKCQtfSvvvQCFQAAAAAdAAAAABAD</a:t>
            </a:r>
          </a:p>
          <a:p>
            <a:endParaRPr lang="en-US" dirty="0"/>
          </a:p>
          <a:p>
            <a:endParaRPr lang="en-US" dirty="0"/>
          </a:p>
          <a:p>
            <a:r>
              <a:rPr lang="en-US" dirty="0"/>
              <a:t>https://www.google.com/url?sa=i&amp;url=https%3A%2F%2Fmint.intuit.com%2F&amp;psig=AOvVaw0jNtQUAQEkHRVOfhXYpZ-x&amp;ust=1638302936030000&amp;source=images&amp;cd=vfe&amp;ved=0CAwQjhxqFwoTCIip8JawvvQCFQAAAAAdAAAAABAD</a:t>
            </a:r>
          </a:p>
          <a:p>
            <a:endParaRPr lang="en-US" dirty="0"/>
          </a:p>
          <a:p>
            <a:r>
              <a:rPr lang="en-US" dirty="0"/>
              <a:t>https://www.google.com/url?sa=i&amp;url=https%3A%2F%2Fwww.happierhuman.com%2Fbest-mood-tracker-apps%2F&amp;psig=AOvVaw2Pa9KFjdSoazhX9Jk6auoD&amp;ust=1638302906270000&amp;source=images&amp;cd=vfe&amp;ved=0CAwQjhxqFwoTCNC4krGwvvQCFQAAAAAdAAAAABAD</a:t>
            </a:r>
          </a:p>
        </p:txBody>
      </p:sp>
      <p:sp>
        <p:nvSpPr>
          <p:cNvPr id="4" name="Slide Number Placeholder 3"/>
          <p:cNvSpPr>
            <a:spLocks noGrp="1"/>
          </p:cNvSpPr>
          <p:nvPr>
            <p:ph type="sldNum" sz="quarter" idx="5"/>
          </p:nvPr>
        </p:nvSpPr>
        <p:spPr/>
        <p:txBody>
          <a:bodyPr/>
          <a:lstStyle/>
          <a:p>
            <a:fld id="{4AB99F09-F877-4ED9-9CCB-F70C7D7FBB48}" type="slidenum">
              <a:rPr lang="en-US" smtClean="0"/>
              <a:t>121</a:t>
            </a:fld>
            <a:endParaRPr lang="en-US"/>
          </a:p>
        </p:txBody>
      </p:sp>
    </p:spTree>
    <p:extLst>
      <p:ext uri="{BB962C8B-B14F-4D97-AF65-F5344CB8AC3E}">
        <p14:creationId xmlns:p14="http://schemas.microsoft.com/office/powerpoint/2010/main" val="21550976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url=https%3A%2F%2Fwww.researchgate.net%2Ffigure%2FTranstheoretical-Model-stages-of-behavior-change-Note-Adapted-from-Prochaska-J_fig2_267096772&amp;psig=AOvVaw2ZLJl8yU8PdK6QonlrQVWO&amp;ust=1638303106042000&amp;source=images&amp;cd=vfe&amp;ved=0CAwQjhxqFwoTCIDT0OuwvvQCFQAAAAAdAAAAABAJ</a:t>
            </a:r>
          </a:p>
        </p:txBody>
      </p:sp>
      <p:sp>
        <p:nvSpPr>
          <p:cNvPr id="4" name="Slide Number Placeholder 3"/>
          <p:cNvSpPr>
            <a:spLocks noGrp="1"/>
          </p:cNvSpPr>
          <p:nvPr>
            <p:ph type="sldNum" sz="quarter" idx="5"/>
          </p:nvPr>
        </p:nvSpPr>
        <p:spPr/>
        <p:txBody>
          <a:bodyPr/>
          <a:lstStyle/>
          <a:p>
            <a:fld id="{4AB99F09-F877-4ED9-9CCB-F70C7D7FBB48}" type="slidenum">
              <a:rPr lang="en-US" smtClean="0"/>
              <a:t>122</a:t>
            </a:fld>
            <a:endParaRPr lang="en-US"/>
          </a:p>
        </p:txBody>
      </p:sp>
    </p:spTree>
    <p:extLst>
      <p:ext uri="{BB962C8B-B14F-4D97-AF65-F5344CB8AC3E}">
        <p14:creationId xmlns:p14="http://schemas.microsoft.com/office/powerpoint/2010/main" val="40275332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 is composed of “aspects” which are generally vague, but are associated with certain contexts. </a:t>
            </a:r>
          </a:p>
          <a:p>
            <a:endParaRPr lang="en-US" dirty="0"/>
          </a:p>
          <a:p>
            <a:r>
              <a:rPr lang="en-US" dirty="0"/>
              <a:t>Each aspect is associated with relevant attributes:</a:t>
            </a:r>
          </a:p>
          <a:p>
            <a:r>
              <a:rPr lang="en-US" dirty="0"/>
              <a:t>Traits (</a:t>
            </a:r>
            <a:r>
              <a:rPr lang="en-US" dirty="0" err="1"/>
              <a:t>ie</a:t>
            </a:r>
            <a:r>
              <a:rPr lang="en-US" dirty="0"/>
              <a:t>, talkative) • Behaviors (</a:t>
            </a:r>
            <a:r>
              <a:rPr lang="en-US" dirty="0" err="1"/>
              <a:t>ie</a:t>
            </a:r>
            <a:r>
              <a:rPr lang="en-US" dirty="0"/>
              <a:t>, questioning) • Physical Characteristics (</a:t>
            </a:r>
            <a:r>
              <a:rPr lang="en-US" dirty="0" err="1"/>
              <a:t>ie</a:t>
            </a:r>
            <a:r>
              <a:rPr lang="en-US" dirty="0"/>
              <a:t>, tall) • Affect (</a:t>
            </a:r>
            <a:r>
              <a:rPr lang="en-US" dirty="0" err="1"/>
              <a:t>ie</a:t>
            </a:r>
            <a:r>
              <a:rPr lang="en-US" dirty="0"/>
              <a:t>, moody)</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128</a:t>
            </a:fld>
            <a:endParaRPr lang="en-US"/>
          </a:p>
        </p:txBody>
      </p:sp>
    </p:spTree>
    <p:extLst>
      <p:ext uri="{BB962C8B-B14F-4D97-AF65-F5344CB8AC3E}">
        <p14:creationId xmlns:p14="http://schemas.microsoft.com/office/powerpoint/2010/main" val="9767149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Self is composed of “aspects” which are generally vague, but are associated with certain contexts. </a:t>
            </a:r>
          </a:p>
          <a:p>
            <a:endParaRPr lang="en-US" dirty="0"/>
          </a:p>
          <a:p>
            <a:r>
              <a:rPr lang="en-US" dirty="0"/>
              <a:t>Each aspect is associated with relevant attributes:</a:t>
            </a:r>
          </a:p>
          <a:p>
            <a:r>
              <a:rPr lang="en-US" dirty="0"/>
              <a:t>Traits (</a:t>
            </a:r>
            <a:r>
              <a:rPr lang="en-US" dirty="0" err="1"/>
              <a:t>ie</a:t>
            </a:r>
            <a:r>
              <a:rPr lang="en-US" dirty="0"/>
              <a:t>, talkative) • Behaviors (</a:t>
            </a:r>
            <a:r>
              <a:rPr lang="en-US" dirty="0" err="1"/>
              <a:t>ie</a:t>
            </a:r>
            <a:r>
              <a:rPr lang="en-US" dirty="0"/>
              <a:t>, questioning) • Physical Characteristics (</a:t>
            </a:r>
            <a:r>
              <a:rPr lang="en-US" dirty="0" err="1"/>
              <a:t>ie</a:t>
            </a:r>
            <a:r>
              <a:rPr lang="en-US" dirty="0"/>
              <a:t>, tall) • Affect (</a:t>
            </a:r>
            <a:r>
              <a:rPr lang="en-US" dirty="0" err="1"/>
              <a:t>ie</a:t>
            </a:r>
            <a:r>
              <a:rPr lang="en-US" dirty="0"/>
              <a:t>, moody)</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129</a:t>
            </a:fld>
            <a:endParaRPr lang="en-US"/>
          </a:p>
        </p:txBody>
      </p:sp>
    </p:spTree>
    <p:extLst>
      <p:ext uri="{BB962C8B-B14F-4D97-AF65-F5344CB8AC3E}">
        <p14:creationId xmlns:p14="http://schemas.microsoft.com/office/powerpoint/2010/main" val="1946531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MFA says that self-evaluations impact affect.</a:t>
            </a:r>
          </a:p>
          <a:p>
            <a:endParaRPr lang="en-US" dirty="0"/>
          </a:p>
          <a:p>
            <a:r>
              <a:rPr lang="en-US" dirty="0"/>
              <a:t>This is related with </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130</a:t>
            </a:fld>
            <a:endParaRPr lang="en-US"/>
          </a:p>
        </p:txBody>
      </p:sp>
    </p:spTree>
    <p:extLst>
      <p:ext uri="{BB962C8B-B14F-4D97-AF65-F5344CB8AC3E}">
        <p14:creationId xmlns:p14="http://schemas.microsoft.com/office/powerpoint/2010/main" val="4165573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131</a:t>
            </a:fld>
            <a:endParaRPr lang="en-US"/>
          </a:p>
        </p:txBody>
      </p:sp>
    </p:spTree>
    <p:extLst>
      <p:ext uri="{BB962C8B-B14F-4D97-AF65-F5344CB8AC3E}">
        <p14:creationId xmlns:p14="http://schemas.microsoft.com/office/powerpoint/2010/main" val="22183847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132</a:t>
            </a:fld>
            <a:endParaRPr lang="en-US"/>
          </a:p>
        </p:txBody>
      </p:sp>
    </p:spTree>
    <p:extLst>
      <p:ext uri="{BB962C8B-B14F-4D97-AF65-F5344CB8AC3E}">
        <p14:creationId xmlns:p14="http://schemas.microsoft.com/office/powerpoint/2010/main" val="1443732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133</a:t>
            </a:fld>
            <a:endParaRPr lang="en-US"/>
          </a:p>
        </p:txBody>
      </p:sp>
    </p:spTree>
    <p:extLst>
      <p:ext uri="{BB962C8B-B14F-4D97-AF65-F5344CB8AC3E}">
        <p14:creationId xmlns:p14="http://schemas.microsoft.com/office/powerpoint/2010/main" val="33364341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https://www.google.com/url?sa=i&amp;url=https%3A%2F%2Fazatris.github.io%2Flevels&amp;psig=AOvVaw1Ef8LaJKdqKLWmHqIs2IVS&amp;ust=1638305792689000&amp;source=images&amp;cd=vfe&amp;ved=0CAwQjhxqFwoTCKjiu-i6vvQCFQAAAAAdAAAAABAt</a:t>
            </a:r>
          </a:p>
        </p:txBody>
      </p:sp>
      <p:sp>
        <p:nvSpPr>
          <p:cNvPr id="4" name="Slide Number Placeholder 3"/>
          <p:cNvSpPr>
            <a:spLocks noGrp="1"/>
          </p:cNvSpPr>
          <p:nvPr>
            <p:ph type="sldNum" sz="quarter" idx="5"/>
          </p:nvPr>
        </p:nvSpPr>
        <p:spPr/>
        <p:txBody>
          <a:bodyPr/>
          <a:lstStyle/>
          <a:p>
            <a:fld id="{4AB99F09-F877-4ED9-9CCB-F70C7D7FBB48}" type="slidenum">
              <a:rPr lang="en-US" smtClean="0"/>
              <a:t>135</a:t>
            </a:fld>
            <a:endParaRPr lang="en-US"/>
          </a:p>
        </p:txBody>
      </p:sp>
    </p:spTree>
    <p:extLst>
      <p:ext uri="{BB962C8B-B14F-4D97-AF65-F5344CB8AC3E}">
        <p14:creationId xmlns:p14="http://schemas.microsoft.com/office/powerpoint/2010/main" val="1743961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24E26-57C9-A1DD-B6D1-D005953BA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B197E5-F856-9A7A-30A0-46BC06D314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EA9E35-8673-2EB0-F6B5-081AF24B48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0930A18-FE6F-C9A9-0EEE-060AE6FCA555}"/>
              </a:ext>
            </a:extLst>
          </p:cNvPr>
          <p:cNvSpPr>
            <a:spLocks noGrp="1"/>
          </p:cNvSpPr>
          <p:nvPr>
            <p:ph type="sldNum" sz="quarter" idx="5"/>
          </p:nvPr>
        </p:nvSpPr>
        <p:spPr/>
        <p:txBody>
          <a:bodyPr/>
          <a:lstStyle/>
          <a:p>
            <a:fld id="{4AB99F09-F877-4ED9-9CCB-F70C7D7FBB48}" type="slidenum">
              <a:rPr lang="en-US" smtClean="0"/>
              <a:t>9</a:t>
            </a:fld>
            <a:endParaRPr lang="en-US"/>
          </a:p>
        </p:txBody>
      </p:sp>
    </p:spTree>
    <p:extLst>
      <p:ext uri="{BB962C8B-B14F-4D97-AF65-F5344CB8AC3E}">
        <p14:creationId xmlns:p14="http://schemas.microsoft.com/office/powerpoint/2010/main" val="13892075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www.google.com/url?sa=i&amp;url=https%3A%2F%2Fmedium.com%2F%40NataliMorad%2Fhow-to-be-an-adult-kegans-theory-of-adult-development-d63f4311b553&amp;psig=AOvVaw1Ef8LaJKdqKLWmHqIs2IVS&amp;ust=1638305792689000&amp;source=images&amp;cd=vfe&amp;ved=0CAwQjhxqFwoTCKjiu-i6vvQCFQAAAAAdAAAAABAz</a:t>
            </a:r>
          </a:p>
        </p:txBody>
      </p:sp>
      <p:sp>
        <p:nvSpPr>
          <p:cNvPr id="4" name="Slide Number Placeholder 3"/>
          <p:cNvSpPr>
            <a:spLocks noGrp="1"/>
          </p:cNvSpPr>
          <p:nvPr>
            <p:ph type="sldNum" sz="quarter" idx="5"/>
          </p:nvPr>
        </p:nvSpPr>
        <p:spPr/>
        <p:txBody>
          <a:bodyPr/>
          <a:lstStyle/>
          <a:p>
            <a:fld id="{4AB99F09-F877-4ED9-9CCB-F70C7D7FBB48}" type="slidenum">
              <a:rPr lang="en-US" smtClean="0"/>
              <a:t>136</a:t>
            </a:fld>
            <a:endParaRPr lang="en-US"/>
          </a:p>
        </p:txBody>
      </p:sp>
    </p:spTree>
    <p:extLst>
      <p:ext uri="{BB962C8B-B14F-4D97-AF65-F5344CB8AC3E}">
        <p14:creationId xmlns:p14="http://schemas.microsoft.com/office/powerpoint/2010/main" val="38078974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www.google.com/url?sa=i&amp;url=https%3A%2F%2Fmedium.com%2F%40NataliMorad%2Fhow-to-be-an-adult-kegans-theory-of-adult-development-d63f4311b553&amp;psig=AOvVaw1Ef8LaJKdqKLWmHqIs2IVS&amp;ust=1638305792689000&amp;source=images&amp;cd=vfe&amp;ved=0CAwQjhxqFwoTCKjiu-i6vvQCFQAAAAAdAAAAABAz</a:t>
            </a:r>
          </a:p>
        </p:txBody>
      </p:sp>
      <p:sp>
        <p:nvSpPr>
          <p:cNvPr id="4" name="Slide Number Placeholder 3"/>
          <p:cNvSpPr>
            <a:spLocks noGrp="1"/>
          </p:cNvSpPr>
          <p:nvPr>
            <p:ph type="sldNum" sz="quarter" idx="5"/>
          </p:nvPr>
        </p:nvSpPr>
        <p:spPr/>
        <p:txBody>
          <a:bodyPr/>
          <a:lstStyle/>
          <a:p>
            <a:fld id="{4AB99F09-F877-4ED9-9CCB-F70C7D7FBB48}" type="slidenum">
              <a:rPr lang="en-US" smtClean="0"/>
              <a:t>137</a:t>
            </a:fld>
            <a:endParaRPr lang="en-US"/>
          </a:p>
        </p:txBody>
      </p:sp>
    </p:spTree>
    <p:extLst>
      <p:ext uri="{BB962C8B-B14F-4D97-AF65-F5344CB8AC3E}">
        <p14:creationId xmlns:p14="http://schemas.microsoft.com/office/powerpoint/2010/main" val="9920874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https://www.google.com/url?sa=i&amp;url=https%3A%2F%2Fwww.rodwhite.net%2Fstages-of-faith-earth-wind-fire-water%2F&amp;psig=AOvVaw3g67BlipXH1PE72qqUT7K-&amp;ust=1638306688359000&amp;source=images&amp;cd=vfe&amp;ved=0CAwQjhxqFwoTCPDv45O-vvQCFQAAAAAdAAAAABAX</a:t>
            </a:r>
          </a:p>
        </p:txBody>
      </p:sp>
      <p:sp>
        <p:nvSpPr>
          <p:cNvPr id="4" name="Slide Number Placeholder 3"/>
          <p:cNvSpPr>
            <a:spLocks noGrp="1"/>
          </p:cNvSpPr>
          <p:nvPr>
            <p:ph type="sldNum" sz="quarter" idx="5"/>
          </p:nvPr>
        </p:nvSpPr>
        <p:spPr/>
        <p:txBody>
          <a:bodyPr/>
          <a:lstStyle/>
          <a:p>
            <a:fld id="{4AB99F09-F877-4ED9-9CCB-F70C7D7FBB48}" type="slidenum">
              <a:rPr lang="en-US" smtClean="0"/>
              <a:t>138</a:t>
            </a:fld>
            <a:endParaRPr lang="en-US"/>
          </a:p>
        </p:txBody>
      </p:sp>
    </p:spTree>
    <p:extLst>
      <p:ext uri="{BB962C8B-B14F-4D97-AF65-F5344CB8AC3E}">
        <p14:creationId xmlns:p14="http://schemas.microsoft.com/office/powerpoint/2010/main" val="14607360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https://www.google.com/url?sa=i&amp;url=https%3A%2F%2Fwww.rodwhite.net%2Fstages-of-faith-earth-wind-fire-water%2F&amp;psig=AOvVaw3g67BlipXH1PE72qqUT7K-&amp;ust=1638306688359000&amp;source=images&amp;cd=vfe&amp;ved=0CAwQjhxqFwoTCPDv45O-vvQCFQAAAAAdAAAAABAX</a:t>
            </a:r>
          </a:p>
        </p:txBody>
      </p:sp>
      <p:sp>
        <p:nvSpPr>
          <p:cNvPr id="4" name="Slide Number Placeholder 3"/>
          <p:cNvSpPr>
            <a:spLocks noGrp="1"/>
          </p:cNvSpPr>
          <p:nvPr>
            <p:ph type="sldNum" sz="quarter" idx="5"/>
          </p:nvPr>
        </p:nvSpPr>
        <p:spPr/>
        <p:txBody>
          <a:bodyPr/>
          <a:lstStyle/>
          <a:p>
            <a:fld id="{4AB99F09-F877-4ED9-9CCB-F70C7D7FBB48}" type="slidenum">
              <a:rPr lang="en-US" smtClean="0"/>
              <a:t>139</a:t>
            </a:fld>
            <a:endParaRPr lang="en-US"/>
          </a:p>
        </p:txBody>
      </p:sp>
    </p:spTree>
    <p:extLst>
      <p:ext uri="{BB962C8B-B14F-4D97-AF65-F5344CB8AC3E}">
        <p14:creationId xmlns:p14="http://schemas.microsoft.com/office/powerpoint/2010/main" val="18230972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166</a:t>
            </a:fld>
            <a:endParaRPr lang="en-US"/>
          </a:p>
        </p:txBody>
      </p:sp>
    </p:spTree>
    <p:extLst>
      <p:ext uri="{BB962C8B-B14F-4D97-AF65-F5344CB8AC3E}">
        <p14:creationId xmlns:p14="http://schemas.microsoft.com/office/powerpoint/2010/main" val="16274593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167</a:t>
            </a:fld>
            <a:endParaRPr lang="en-US"/>
          </a:p>
        </p:txBody>
      </p:sp>
    </p:spTree>
    <p:extLst>
      <p:ext uri="{BB962C8B-B14F-4D97-AF65-F5344CB8AC3E}">
        <p14:creationId xmlns:p14="http://schemas.microsoft.com/office/powerpoint/2010/main" val="36598473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168</a:t>
            </a:fld>
            <a:endParaRPr lang="en-US"/>
          </a:p>
        </p:txBody>
      </p:sp>
    </p:spTree>
    <p:extLst>
      <p:ext uri="{BB962C8B-B14F-4D97-AF65-F5344CB8AC3E}">
        <p14:creationId xmlns:p14="http://schemas.microsoft.com/office/powerpoint/2010/main" val="22025145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169</a:t>
            </a:fld>
            <a:endParaRPr lang="en-US"/>
          </a:p>
        </p:txBody>
      </p:sp>
    </p:spTree>
    <p:extLst>
      <p:ext uri="{BB962C8B-B14F-4D97-AF65-F5344CB8AC3E}">
        <p14:creationId xmlns:p14="http://schemas.microsoft.com/office/powerpoint/2010/main" val="15695067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170</a:t>
            </a:fld>
            <a:endParaRPr lang="en-US"/>
          </a:p>
        </p:txBody>
      </p:sp>
    </p:spTree>
    <p:extLst>
      <p:ext uri="{BB962C8B-B14F-4D97-AF65-F5344CB8AC3E}">
        <p14:creationId xmlns:p14="http://schemas.microsoft.com/office/powerpoint/2010/main" val="2554914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171</a:t>
            </a:fld>
            <a:endParaRPr lang="en-US"/>
          </a:p>
        </p:txBody>
      </p:sp>
    </p:spTree>
    <p:extLst>
      <p:ext uri="{BB962C8B-B14F-4D97-AF65-F5344CB8AC3E}">
        <p14:creationId xmlns:p14="http://schemas.microsoft.com/office/powerpoint/2010/main" val="2146731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6C7AF-081E-6531-6F85-FE3EC04DD7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E6488-3A51-6725-9E07-EFC24EC7D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F189F-0F65-C77B-3A5A-D51255E1147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171286-7828-D92D-5AFD-8D734AEE0D3F}"/>
              </a:ext>
            </a:extLst>
          </p:cNvPr>
          <p:cNvSpPr>
            <a:spLocks noGrp="1"/>
          </p:cNvSpPr>
          <p:nvPr>
            <p:ph type="sldNum" sz="quarter" idx="5"/>
          </p:nvPr>
        </p:nvSpPr>
        <p:spPr/>
        <p:txBody>
          <a:bodyPr/>
          <a:lstStyle/>
          <a:p>
            <a:fld id="{4AB99F09-F877-4ED9-9CCB-F70C7D7FBB48}" type="slidenum">
              <a:rPr lang="en-US" smtClean="0"/>
              <a:t>10</a:t>
            </a:fld>
            <a:endParaRPr lang="en-US"/>
          </a:p>
        </p:txBody>
      </p:sp>
    </p:spTree>
    <p:extLst>
      <p:ext uri="{BB962C8B-B14F-4D97-AF65-F5344CB8AC3E}">
        <p14:creationId xmlns:p14="http://schemas.microsoft.com/office/powerpoint/2010/main" val="36139368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172</a:t>
            </a:fld>
            <a:endParaRPr lang="en-US"/>
          </a:p>
        </p:txBody>
      </p:sp>
    </p:spTree>
    <p:extLst>
      <p:ext uri="{BB962C8B-B14F-4D97-AF65-F5344CB8AC3E}">
        <p14:creationId xmlns:p14="http://schemas.microsoft.com/office/powerpoint/2010/main" val="7538843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173</a:t>
            </a:fld>
            <a:endParaRPr lang="en-US"/>
          </a:p>
        </p:txBody>
      </p:sp>
    </p:spTree>
    <p:extLst>
      <p:ext uri="{BB962C8B-B14F-4D97-AF65-F5344CB8AC3E}">
        <p14:creationId xmlns:p14="http://schemas.microsoft.com/office/powerpoint/2010/main" val="36788936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our theory of need? Self-as-needs, self-as-consumption</a:t>
            </a:r>
          </a:p>
        </p:txBody>
      </p:sp>
      <p:sp>
        <p:nvSpPr>
          <p:cNvPr id="4" name="Slide Number Placeholder 3"/>
          <p:cNvSpPr>
            <a:spLocks noGrp="1"/>
          </p:cNvSpPr>
          <p:nvPr>
            <p:ph type="sldNum" sz="quarter" idx="5"/>
          </p:nvPr>
        </p:nvSpPr>
        <p:spPr/>
        <p:txBody>
          <a:bodyPr/>
          <a:lstStyle/>
          <a:p>
            <a:fld id="{4AB99F09-F877-4ED9-9CCB-F70C7D7FBB48}" type="slidenum">
              <a:rPr lang="en-US" smtClean="0"/>
              <a:t>174</a:t>
            </a:fld>
            <a:endParaRPr lang="en-US"/>
          </a:p>
        </p:txBody>
      </p:sp>
    </p:spTree>
    <p:extLst>
      <p:ext uri="{BB962C8B-B14F-4D97-AF65-F5344CB8AC3E}">
        <p14:creationId xmlns:p14="http://schemas.microsoft.com/office/powerpoint/2010/main" val="36820829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177</a:t>
            </a:fld>
            <a:endParaRPr lang="en-US"/>
          </a:p>
        </p:txBody>
      </p:sp>
    </p:spTree>
    <p:extLst>
      <p:ext uri="{BB962C8B-B14F-4D97-AF65-F5344CB8AC3E}">
        <p14:creationId xmlns:p14="http://schemas.microsoft.com/office/powerpoint/2010/main" val="36759141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178</a:t>
            </a:fld>
            <a:endParaRPr lang="en-US"/>
          </a:p>
        </p:txBody>
      </p:sp>
    </p:spTree>
    <p:extLst>
      <p:ext uri="{BB962C8B-B14F-4D97-AF65-F5344CB8AC3E}">
        <p14:creationId xmlns:p14="http://schemas.microsoft.com/office/powerpoint/2010/main" val="36317405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179</a:t>
            </a:fld>
            <a:endParaRPr lang="en-US"/>
          </a:p>
        </p:txBody>
      </p:sp>
    </p:spTree>
    <p:extLst>
      <p:ext uri="{BB962C8B-B14F-4D97-AF65-F5344CB8AC3E}">
        <p14:creationId xmlns:p14="http://schemas.microsoft.com/office/powerpoint/2010/main" val="51510753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180</a:t>
            </a:fld>
            <a:endParaRPr lang="en-US"/>
          </a:p>
        </p:txBody>
      </p:sp>
    </p:spTree>
    <p:extLst>
      <p:ext uri="{BB962C8B-B14F-4D97-AF65-F5344CB8AC3E}">
        <p14:creationId xmlns:p14="http://schemas.microsoft.com/office/powerpoint/2010/main" val="1433414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https://www.i4biz.com/best-practice/win-compete-top-maslows-hierarchy-needs/</a:t>
            </a:r>
          </a:p>
          <a:p>
            <a:endParaRPr lang="en-US" dirty="0"/>
          </a:p>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181</a:t>
            </a:fld>
            <a:endParaRPr lang="en-US"/>
          </a:p>
        </p:txBody>
      </p:sp>
    </p:spTree>
    <p:extLst>
      <p:ext uri="{BB962C8B-B14F-4D97-AF65-F5344CB8AC3E}">
        <p14:creationId xmlns:p14="http://schemas.microsoft.com/office/powerpoint/2010/main" val="1098229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hour weeks</a:t>
            </a:r>
          </a:p>
        </p:txBody>
      </p:sp>
      <p:sp>
        <p:nvSpPr>
          <p:cNvPr id="4" name="Slide Number Placeholder 3"/>
          <p:cNvSpPr>
            <a:spLocks noGrp="1"/>
          </p:cNvSpPr>
          <p:nvPr>
            <p:ph type="sldNum" sz="quarter" idx="5"/>
          </p:nvPr>
        </p:nvSpPr>
        <p:spPr/>
        <p:txBody>
          <a:bodyPr/>
          <a:lstStyle/>
          <a:p>
            <a:fld id="{4AB99F09-F877-4ED9-9CCB-F70C7D7FBB48}" type="slidenum">
              <a:rPr lang="en-US" smtClean="0"/>
              <a:t>12</a:t>
            </a:fld>
            <a:endParaRPr lang="en-US"/>
          </a:p>
        </p:txBody>
      </p:sp>
    </p:spTree>
    <p:extLst>
      <p:ext uri="{BB962C8B-B14F-4D97-AF65-F5344CB8AC3E}">
        <p14:creationId xmlns:p14="http://schemas.microsoft.com/office/powerpoint/2010/main" val="3022181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B99F09-F877-4ED9-9CCB-F70C7D7FBB48}" type="slidenum">
              <a:rPr lang="en-US" smtClean="0"/>
              <a:t>15</a:t>
            </a:fld>
            <a:endParaRPr lang="en-US"/>
          </a:p>
        </p:txBody>
      </p:sp>
    </p:spTree>
    <p:extLst>
      <p:ext uri="{BB962C8B-B14F-4D97-AF65-F5344CB8AC3E}">
        <p14:creationId xmlns:p14="http://schemas.microsoft.com/office/powerpoint/2010/main" val="209531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E01C91-D926-4B26-8C3B-82443662781D}" type="datetime1">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2625051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B18637-8401-4890-BB85-BFFE4A7F7C4B}" type="datetime1">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2759974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34EEA7B-0ABE-4F68-B76C-D400BB32F0EB}" type="datetime1">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8369422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817A9C-912A-4DC2-9602-45F97B2DC9C2}" type="datetime1">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488D-5DA2-45B5-A4A4-7339B26D131D}"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76784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C4F889-7A01-4EFE-9BC5-6C97C63FEDE1}" type="datetime1">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2841131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E748F0-0E50-42A6-A4F5-CC2730885345}" type="datetime1">
              <a:rPr lang="en-US" smtClean="0"/>
              <a:t>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743380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285DAF8-B86B-4241-8343-CCCBDD03960E}" type="datetime1">
              <a:rPr lang="en-US" smtClean="0"/>
              <a:t>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2314311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3FC35F-73DC-494A-BAEE-C844ABBD8C96}" type="datetime1">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22156902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C78D7A-C28C-4572-8AA3-781F41F8AA2B}" type="datetime1">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862948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1ECF6A-FD56-40E9-923B-CEBFFC762F4C}" type="datetime1">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418510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12FF2A4-71E2-4E8A-9862-B7D9740EE8DC}" type="datetime1">
              <a:rPr lang="en-US" smtClean="0"/>
              <a:t>2/7/24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699651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CD3DFC-A193-4ABE-8202-DD23036DB843}" type="datetime1">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3787045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81E3947-9F7A-44A7-ABF2-B4CEB70D4299}" type="datetime1">
              <a:rPr lang="en-US" smtClean="0"/>
              <a:t>2/7/24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26560690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DC24CCC-96FA-4957-B377-2F6075200D28}" type="datetime1">
              <a:rPr lang="en-US" smtClean="0"/>
              <a:t>2/7/24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3370120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A2EE20-0914-49E4-B5FA-676A32F053BE}" type="datetime1">
              <a:rPr lang="en-US" smtClean="0"/>
              <a:t>2/7/24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3013826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52FA04-D8DF-4208-A8F3-1A1E11C06B8D}" type="datetime1">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2428959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5A1A39D-4561-414D-9F76-E0DB6C8C0F57}" type="datetime1">
              <a:rPr lang="en-US" smtClean="0"/>
              <a:t>2/7/24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35488D-5DA2-45B5-A4A4-7339B26D131D}" type="slidenum">
              <a:rPr lang="en-US" smtClean="0"/>
              <a:t>‹#›</a:t>
            </a:fld>
            <a:endParaRPr lang="en-US"/>
          </a:p>
        </p:txBody>
      </p:sp>
    </p:spTree>
    <p:extLst>
      <p:ext uri="{BB962C8B-B14F-4D97-AF65-F5344CB8AC3E}">
        <p14:creationId xmlns:p14="http://schemas.microsoft.com/office/powerpoint/2010/main" val="214691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45FBEBB-4B5B-48E6-8B16-2FB26FF747B9}" type="datetime1">
              <a:rPr lang="en-US" smtClean="0"/>
              <a:t>2/7/24</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1361736" y="63785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F835488D-5DA2-45B5-A4A4-7339B26D131D}" type="slidenum">
              <a:rPr lang="en-US" smtClean="0"/>
              <a:t>‹#›</a:t>
            </a:fld>
            <a:endParaRPr lang="en-US"/>
          </a:p>
        </p:txBody>
      </p:sp>
    </p:spTree>
    <p:extLst>
      <p:ext uri="{BB962C8B-B14F-4D97-AF65-F5344CB8AC3E}">
        <p14:creationId xmlns:p14="http://schemas.microsoft.com/office/powerpoint/2010/main" val="35786157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4" r:id="rId12"/>
    <p:sldLayoutId id="2147483685" r:id="rId13"/>
    <p:sldLayoutId id="2147483686" r:id="rId14"/>
    <p:sldLayoutId id="2147483687" r:id="rId15"/>
    <p:sldLayoutId id="2147483688" r:id="rId16"/>
    <p:sldLayoutId id="2147483689"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1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85.png"/></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6.png"/></Relationships>
</file>

<file path=ppt/slides/_rels/slide1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13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3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1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13.png"/></Relationships>
</file>

<file path=ppt/slides/_rels/slide1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65.png"/><Relationship Id="rId4" Type="http://schemas.openxmlformats.org/officeDocument/2006/relationships/image" Target="../media/image68.png"/></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117.jpeg"/><Relationship Id="rId5" Type="http://schemas.openxmlformats.org/officeDocument/2006/relationships/image" Target="../media/image116.jpg"/><Relationship Id="rId4" Type="http://schemas.openxmlformats.org/officeDocument/2006/relationships/image" Target="../media/image67.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ichael.hoefer@coloado.edu" TargetMode="External"/><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12" Type="http://schemas.openxmlformats.org/officeDocument/2006/relationships/image" Target="../media/image51.png"/><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5.jpeg"/><Relationship Id="rId11" Type="http://schemas.openxmlformats.org/officeDocument/2006/relationships/image" Target="../media/image50.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jpeg"/></Relationships>
</file>

<file path=ppt/slides/_rels/slide4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hyperlink" Target="mailto:michael.hoefer@colorado.edu" TargetMode="Externa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E1AEA-B382-4546-BD22-322E816DCEB6}"/>
              </a:ext>
            </a:extLst>
          </p:cNvPr>
          <p:cNvSpPr>
            <a:spLocks noGrp="1"/>
          </p:cNvSpPr>
          <p:nvPr>
            <p:ph type="ctrTitle"/>
          </p:nvPr>
        </p:nvSpPr>
        <p:spPr>
          <a:xfrm>
            <a:off x="597243" y="1250556"/>
            <a:ext cx="10997513" cy="1828801"/>
          </a:xfrm>
        </p:spPr>
        <p:txBody>
          <a:bodyPr>
            <a:normAutofit fontScale="90000"/>
          </a:bodyPr>
          <a:lstStyle/>
          <a:p>
            <a:r>
              <a:rPr lang="en-US" sz="4400" dirty="0"/>
              <a:t>Personal Informatics for Personal Development </a:t>
            </a:r>
            <a:br>
              <a:rPr lang="en-US" dirty="0"/>
            </a:br>
            <a:r>
              <a:rPr lang="en-US" sz="3600" dirty="0"/>
              <a:t>AI-Augmented Systems for Reflection on Everyday Life</a:t>
            </a:r>
            <a:endParaRPr lang="en-US" dirty="0"/>
          </a:p>
        </p:txBody>
      </p:sp>
      <p:sp>
        <p:nvSpPr>
          <p:cNvPr id="3" name="Subtitle 2">
            <a:extLst>
              <a:ext uri="{FF2B5EF4-FFF2-40B4-BE49-F238E27FC236}">
                <a16:creationId xmlns:a16="http://schemas.microsoft.com/office/drawing/2014/main" id="{911D6FF6-2B01-4DC8-98F7-04E360A75D7A}"/>
              </a:ext>
            </a:extLst>
          </p:cNvPr>
          <p:cNvSpPr>
            <a:spLocks noGrp="1"/>
          </p:cNvSpPr>
          <p:nvPr>
            <p:ph type="subTitle" idx="1"/>
          </p:nvPr>
        </p:nvSpPr>
        <p:spPr>
          <a:xfrm>
            <a:off x="1202271" y="3543174"/>
            <a:ext cx="9787458" cy="1828801"/>
          </a:xfrm>
        </p:spPr>
        <p:txBody>
          <a:bodyPr>
            <a:normAutofit/>
          </a:bodyPr>
          <a:lstStyle/>
          <a:p>
            <a:pPr algn="r"/>
            <a:r>
              <a:rPr lang="en-US" dirty="0"/>
              <a:t>Michael Hoefer, PhD Candidate</a:t>
            </a:r>
          </a:p>
          <a:p>
            <a:pPr algn="r"/>
            <a:r>
              <a:rPr lang="en-US" sz="2100" dirty="0"/>
              <a:t>Department</a:t>
            </a:r>
            <a:r>
              <a:rPr lang="en-US" dirty="0"/>
              <a:t> of Computer Science</a:t>
            </a:r>
          </a:p>
          <a:p>
            <a:pPr algn="r"/>
            <a:r>
              <a:rPr lang="en-US" dirty="0"/>
              <a:t>University of Colorado Boulder</a:t>
            </a:r>
          </a:p>
        </p:txBody>
      </p:sp>
      <p:sp>
        <p:nvSpPr>
          <p:cNvPr id="4" name="Slide Number Placeholder 3">
            <a:extLst>
              <a:ext uri="{FF2B5EF4-FFF2-40B4-BE49-F238E27FC236}">
                <a16:creationId xmlns:a16="http://schemas.microsoft.com/office/drawing/2014/main" id="{3A7BD1A2-AFCD-4B59-8CF7-152E3CD6D314}"/>
              </a:ext>
            </a:extLst>
          </p:cNvPr>
          <p:cNvSpPr>
            <a:spLocks noGrp="1"/>
          </p:cNvSpPr>
          <p:nvPr>
            <p:ph type="sldNum" sz="quarter" idx="12"/>
          </p:nvPr>
        </p:nvSpPr>
        <p:spPr/>
        <p:txBody>
          <a:bodyPr/>
          <a:lstStyle/>
          <a:p>
            <a:fld id="{F835488D-5DA2-45B5-A4A4-7339B26D131D}" type="slidenum">
              <a:rPr lang="en-US" smtClean="0"/>
              <a:t>1</a:t>
            </a:fld>
            <a:endParaRPr lang="en-US"/>
          </a:p>
        </p:txBody>
      </p:sp>
    </p:spTree>
    <p:extLst>
      <p:ext uri="{BB962C8B-B14F-4D97-AF65-F5344CB8AC3E}">
        <p14:creationId xmlns:p14="http://schemas.microsoft.com/office/powerpoint/2010/main" val="120126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35EFA-0B6F-F255-0093-08843CC287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8341EF-CE19-25C3-677E-3945850840A6}"/>
              </a:ext>
            </a:extLst>
          </p:cNvPr>
          <p:cNvSpPr>
            <a:spLocks noGrp="1"/>
          </p:cNvSpPr>
          <p:nvPr>
            <p:ph type="title"/>
          </p:nvPr>
        </p:nvSpPr>
        <p:spPr/>
        <p:txBody>
          <a:bodyPr>
            <a:normAutofit/>
          </a:bodyPr>
          <a:lstStyle/>
          <a:p>
            <a:r>
              <a:rPr lang="en-US" dirty="0"/>
              <a:t>HCI in Faith, Religion, and Spirituality</a:t>
            </a:r>
          </a:p>
        </p:txBody>
      </p:sp>
      <p:sp>
        <p:nvSpPr>
          <p:cNvPr id="3" name="Content Placeholder 2">
            <a:extLst>
              <a:ext uri="{FF2B5EF4-FFF2-40B4-BE49-F238E27FC236}">
                <a16:creationId xmlns:a16="http://schemas.microsoft.com/office/drawing/2014/main" id="{477241B2-E5D6-6405-E268-9040672578BA}"/>
              </a:ext>
            </a:extLst>
          </p:cNvPr>
          <p:cNvSpPr>
            <a:spLocks noGrp="1"/>
          </p:cNvSpPr>
          <p:nvPr>
            <p:ph idx="1"/>
          </p:nvPr>
        </p:nvSpPr>
        <p:spPr>
          <a:xfrm>
            <a:off x="913794" y="1732449"/>
            <a:ext cx="4752487" cy="4058751"/>
          </a:xfrm>
        </p:spPr>
        <p:txBody>
          <a:bodyPr/>
          <a:lstStyle/>
          <a:p>
            <a:r>
              <a:rPr lang="en-US" dirty="0"/>
              <a:t>Founding member of Spirited Collective, a group of researchers working at the intersection of faith, religion, and spirituality</a:t>
            </a:r>
          </a:p>
          <a:p>
            <a:r>
              <a:rPr lang="en-US" dirty="0"/>
              <a:t>Workshop at ACM DIS 2023</a:t>
            </a:r>
          </a:p>
          <a:p>
            <a:r>
              <a:rPr lang="en-US" dirty="0"/>
              <a:t>Full paper at ACM TEI 2024</a:t>
            </a:r>
          </a:p>
          <a:p>
            <a:endParaRPr lang="en-US" dirty="0"/>
          </a:p>
          <a:p>
            <a:pPr marL="36900" indent="0">
              <a:buNone/>
            </a:pPr>
            <a:endParaRPr lang="en-US" dirty="0"/>
          </a:p>
        </p:txBody>
      </p:sp>
      <p:sp>
        <p:nvSpPr>
          <p:cNvPr id="4" name="Slide Number Placeholder 3">
            <a:extLst>
              <a:ext uri="{FF2B5EF4-FFF2-40B4-BE49-F238E27FC236}">
                <a16:creationId xmlns:a16="http://schemas.microsoft.com/office/drawing/2014/main" id="{CCBBA0E2-A3B7-7114-D9A4-C656640F0099}"/>
              </a:ext>
            </a:extLst>
          </p:cNvPr>
          <p:cNvSpPr>
            <a:spLocks noGrp="1"/>
          </p:cNvSpPr>
          <p:nvPr>
            <p:ph type="sldNum" sz="quarter" idx="12"/>
          </p:nvPr>
        </p:nvSpPr>
        <p:spPr/>
        <p:txBody>
          <a:bodyPr/>
          <a:lstStyle/>
          <a:p>
            <a:fld id="{F835488D-5DA2-45B5-A4A4-7339B26D131D}" type="slidenum">
              <a:rPr lang="en-US" smtClean="0"/>
              <a:t>10</a:t>
            </a:fld>
            <a:endParaRPr lang="en-US"/>
          </a:p>
        </p:txBody>
      </p:sp>
      <p:pic>
        <p:nvPicPr>
          <p:cNvPr id="6" name="Picture 5">
            <a:extLst>
              <a:ext uri="{FF2B5EF4-FFF2-40B4-BE49-F238E27FC236}">
                <a16:creationId xmlns:a16="http://schemas.microsoft.com/office/drawing/2014/main" id="{3E111FFD-91BB-B1CE-360F-836B03E497C6}"/>
              </a:ext>
            </a:extLst>
          </p:cNvPr>
          <p:cNvPicPr>
            <a:picLocks noChangeAspect="1"/>
          </p:cNvPicPr>
          <p:nvPr/>
        </p:nvPicPr>
        <p:blipFill>
          <a:blip r:embed="rId3"/>
          <a:stretch>
            <a:fillRect/>
          </a:stretch>
        </p:blipFill>
        <p:spPr>
          <a:xfrm>
            <a:off x="425970" y="4179741"/>
            <a:ext cx="7159053" cy="2456767"/>
          </a:xfrm>
          <a:prstGeom prst="rect">
            <a:avLst/>
          </a:prstGeom>
        </p:spPr>
      </p:pic>
      <p:pic>
        <p:nvPicPr>
          <p:cNvPr id="5" name="Picture 4">
            <a:extLst>
              <a:ext uri="{FF2B5EF4-FFF2-40B4-BE49-F238E27FC236}">
                <a16:creationId xmlns:a16="http://schemas.microsoft.com/office/drawing/2014/main" id="{E2E7633C-1C3C-8A5E-142A-AD7379F65C32}"/>
              </a:ext>
            </a:extLst>
          </p:cNvPr>
          <p:cNvPicPr>
            <a:picLocks noChangeAspect="1"/>
          </p:cNvPicPr>
          <p:nvPr/>
        </p:nvPicPr>
        <p:blipFill>
          <a:blip r:embed="rId4"/>
          <a:stretch>
            <a:fillRect/>
          </a:stretch>
        </p:blipFill>
        <p:spPr>
          <a:xfrm>
            <a:off x="5955764" y="1580050"/>
            <a:ext cx="5943600" cy="3162300"/>
          </a:xfrm>
          <a:prstGeom prst="rect">
            <a:avLst/>
          </a:prstGeom>
        </p:spPr>
      </p:pic>
    </p:spTree>
    <p:extLst>
      <p:ext uri="{BB962C8B-B14F-4D97-AF65-F5344CB8AC3E}">
        <p14:creationId xmlns:p14="http://schemas.microsoft.com/office/powerpoint/2010/main" val="7587032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Participants from Study 1 Want to Share</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“The closest person in my life, my wife or my kids, they deserve to know how I have lived my life. So that these kids don't end up making the same mistakes that I've made. </a:t>
            </a:r>
            <a:r>
              <a:rPr lang="en-US" b="1" u="sng" dirty="0"/>
              <a:t>When they get to see the visualization of me, their father, I think it goes to show them the kind of person I am</a:t>
            </a:r>
            <a:r>
              <a:rPr lang="en-US" dirty="0"/>
              <a:t>, and the kind of person they would like to become…they would be able to decide for themselves what they want to do” –P7</a:t>
            </a:r>
          </a:p>
          <a:p>
            <a:endParaRPr lang="en-US" dirty="0"/>
          </a:p>
          <a:p>
            <a:r>
              <a:rPr lang="en-US" dirty="0"/>
              <a:t>“I think I would want to share this with people just to show them like, `hey look, look at where you are in this network', either like to celebrate their place in my life or to say, hey, maybe we should do this more, or maybe we should do this less.” –P9</a:t>
            </a:r>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100</a:t>
            </a:fld>
            <a:endParaRPr lang="en-US"/>
          </a:p>
        </p:txBody>
      </p:sp>
    </p:spTree>
    <p:extLst>
      <p:ext uri="{BB962C8B-B14F-4D97-AF65-F5344CB8AC3E}">
        <p14:creationId xmlns:p14="http://schemas.microsoft.com/office/powerpoint/2010/main" val="646373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Research Goal</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normAutofit fontScale="92500" lnSpcReduction="20000"/>
          </a:bodyPr>
          <a:lstStyle/>
          <a:p>
            <a:pPr marL="36900" indent="0">
              <a:buNone/>
            </a:pPr>
            <a:r>
              <a:rPr lang="en-US" sz="2600" b="1" dirty="0"/>
              <a:t>To what extent can representations of individuals' daily lives support empathy?</a:t>
            </a:r>
          </a:p>
          <a:p>
            <a:endParaRPr lang="en-US" sz="2400" dirty="0"/>
          </a:p>
          <a:p>
            <a:endParaRPr lang="en-US" sz="2400" dirty="0"/>
          </a:p>
          <a:p>
            <a:pPr marL="36900" indent="0">
              <a:buNone/>
            </a:pPr>
            <a:r>
              <a:rPr lang="en-US" sz="2400" dirty="0"/>
              <a:t>3a. In what ways do individuals suggest they might want to use visualizations of their daily life to share with others?</a:t>
            </a:r>
          </a:p>
          <a:p>
            <a:pPr marL="36900" indent="0">
              <a:buNone/>
            </a:pPr>
            <a:r>
              <a:rPr lang="en-US" sz="2400" dirty="0"/>
              <a:t>3b. How well does different information about an individual's activities and perceived need satisfaction in a given day effectively communicate the lived experience to another person? (who is a stranger)</a:t>
            </a:r>
          </a:p>
          <a:p>
            <a:pPr marL="36900" indent="0">
              <a:buNone/>
            </a:pPr>
            <a:r>
              <a:rPr lang="en-US" sz="2400" dirty="0"/>
              <a:t>3c. How do individuals make sense of information/visualizations about a stranger's day? </a:t>
            </a:r>
          </a:p>
          <a:p>
            <a:endParaRPr lang="en-US" sz="2400" dirty="0"/>
          </a:p>
          <a:p>
            <a:endParaRPr lang="en-US" sz="2400"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101</a:t>
            </a:fld>
            <a:endParaRPr lang="en-US"/>
          </a:p>
        </p:txBody>
      </p:sp>
    </p:spTree>
    <p:extLst>
      <p:ext uri="{BB962C8B-B14F-4D97-AF65-F5344CB8AC3E}">
        <p14:creationId xmlns:p14="http://schemas.microsoft.com/office/powerpoint/2010/main" val="28628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Survey Design</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We have activity-need data from study 1, with annotations of daily satisfaction ratings</a:t>
            </a:r>
          </a:p>
          <a:p>
            <a:r>
              <a:rPr lang="en-US" dirty="0"/>
              <a:t>What happens if a stranger is shown this intimate data? (anonymized)</a:t>
            </a:r>
          </a:p>
          <a:p>
            <a:pPr lvl="1"/>
            <a:r>
              <a:rPr lang="en-US" dirty="0"/>
              <a:t>Can they pick out which day was better?</a:t>
            </a:r>
          </a:p>
          <a:p>
            <a:pPr lvl="1"/>
            <a:r>
              <a:rPr lang="en-US" dirty="0"/>
              <a:t>What exactly leads to effective “empathy”?</a:t>
            </a:r>
          </a:p>
          <a:p>
            <a:endParaRPr lang="en-US" dirty="0"/>
          </a:p>
          <a:p>
            <a:r>
              <a:rPr lang="en-US" dirty="0"/>
              <a:t>Three conditions:</a:t>
            </a:r>
          </a:p>
          <a:p>
            <a:pPr lvl="1"/>
            <a:r>
              <a:rPr lang="en-US" dirty="0"/>
              <a:t>List of activities</a:t>
            </a:r>
          </a:p>
          <a:p>
            <a:pPr lvl="1"/>
            <a:r>
              <a:rPr lang="en-US" dirty="0"/>
              <a:t>List of needs satisfied (by duration)</a:t>
            </a:r>
          </a:p>
          <a:p>
            <a:pPr lvl="1"/>
            <a:r>
              <a:rPr lang="en-US" dirty="0"/>
              <a:t>Timeline showing activities and needs satisfied</a:t>
            </a:r>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102</a:t>
            </a:fld>
            <a:endParaRPr lang="en-US"/>
          </a:p>
        </p:txBody>
      </p:sp>
    </p:spTree>
    <p:extLst>
      <p:ext uri="{BB962C8B-B14F-4D97-AF65-F5344CB8AC3E}">
        <p14:creationId xmlns:p14="http://schemas.microsoft.com/office/powerpoint/2010/main" val="10546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40DF8B-2771-FBBE-4106-242EAFBB9DD9}"/>
              </a:ext>
            </a:extLst>
          </p:cNvPr>
          <p:cNvSpPr>
            <a:spLocks noGrp="1"/>
          </p:cNvSpPr>
          <p:nvPr>
            <p:ph type="sldNum" sz="quarter" idx="12"/>
          </p:nvPr>
        </p:nvSpPr>
        <p:spPr/>
        <p:txBody>
          <a:bodyPr/>
          <a:lstStyle/>
          <a:p>
            <a:fld id="{F835488D-5DA2-45B5-A4A4-7339B26D131D}" type="slidenum">
              <a:rPr lang="en-US" smtClean="0"/>
              <a:t>103</a:t>
            </a:fld>
            <a:endParaRPr lang="en-US"/>
          </a:p>
        </p:txBody>
      </p:sp>
      <p:pic>
        <p:nvPicPr>
          <p:cNvPr id="4" name="Picture 3">
            <a:extLst>
              <a:ext uri="{FF2B5EF4-FFF2-40B4-BE49-F238E27FC236}">
                <a16:creationId xmlns:a16="http://schemas.microsoft.com/office/drawing/2014/main" id="{18029D10-34DC-4D3C-0EF2-CD8A6D23D110}"/>
              </a:ext>
            </a:extLst>
          </p:cNvPr>
          <p:cNvPicPr>
            <a:picLocks noChangeAspect="1"/>
          </p:cNvPicPr>
          <p:nvPr/>
        </p:nvPicPr>
        <p:blipFill>
          <a:blip r:embed="rId2"/>
          <a:stretch>
            <a:fillRect/>
          </a:stretch>
        </p:blipFill>
        <p:spPr>
          <a:xfrm>
            <a:off x="2197615" y="1134917"/>
            <a:ext cx="7643668" cy="4588165"/>
          </a:xfrm>
          <a:prstGeom prst="rect">
            <a:avLst/>
          </a:prstGeom>
        </p:spPr>
      </p:pic>
    </p:spTree>
    <p:extLst>
      <p:ext uri="{BB962C8B-B14F-4D97-AF65-F5344CB8AC3E}">
        <p14:creationId xmlns:p14="http://schemas.microsoft.com/office/powerpoint/2010/main" val="41966924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40DF8B-2771-FBBE-4106-242EAFBB9DD9}"/>
              </a:ext>
            </a:extLst>
          </p:cNvPr>
          <p:cNvSpPr>
            <a:spLocks noGrp="1"/>
          </p:cNvSpPr>
          <p:nvPr>
            <p:ph type="sldNum" sz="quarter" idx="12"/>
          </p:nvPr>
        </p:nvSpPr>
        <p:spPr/>
        <p:txBody>
          <a:bodyPr/>
          <a:lstStyle/>
          <a:p>
            <a:fld id="{F835488D-5DA2-45B5-A4A4-7339B26D131D}" type="slidenum">
              <a:rPr lang="en-US" smtClean="0"/>
              <a:t>104</a:t>
            </a:fld>
            <a:endParaRPr lang="en-US"/>
          </a:p>
        </p:txBody>
      </p:sp>
      <p:pic>
        <p:nvPicPr>
          <p:cNvPr id="5" name="Picture 4">
            <a:extLst>
              <a:ext uri="{FF2B5EF4-FFF2-40B4-BE49-F238E27FC236}">
                <a16:creationId xmlns:a16="http://schemas.microsoft.com/office/drawing/2014/main" id="{AF78B6E8-CFD1-AB34-CD0A-392A327397D1}"/>
              </a:ext>
            </a:extLst>
          </p:cNvPr>
          <p:cNvPicPr>
            <a:picLocks noChangeAspect="1"/>
          </p:cNvPicPr>
          <p:nvPr/>
        </p:nvPicPr>
        <p:blipFill>
          <a:blip r:embed="rId2"/>
          <a:stretch>
            <a:fillRect/>
          </a:stretch>
        </p:blipFill>
        <p:spPr>
          <a:xfrm>
            <a:off x="2359186" y="1312944"/>
            <a:ext cx="7195779" cy="4606062"/>
          </a:xfrm>
          <a:prstGeom prst="rect">
            <a:avLst/>
          </a:prstGeom>
        </p:spPr>
      </p:pic>
    </p:spTree>
    <p:extLst>
      <p:ext uri="{BB962C8B-B14F-4D97-AF65-F5344CB8AC3E}">
        <p14:creationId xmlns:p14="http://schemas.microsoft.com/office/powerpoint/2010/main" val="4365199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40DF8B-2771-FBBE-4106-242EAFBB9DD9}"/>
              </a:ext>
            </a:extLst>
          </p:cNvPr>
          <p:cNvSpPr>
            <a:spLocks noGrp="1"/>
          </p:cNvSpPr>
          <p:nvPr>
            <p:ph type="sldNum" sz="quarter" idx="12"/>
          </p:nvPr>
        </p:nvSpPr>
        <p:spPr/>
        <p:txBody>
          <a:bodyPr/>
          <a:lstStyle/>
          <a:p>
            <a:fld id="{F835488D-5DA2-45B5-A4A4-7339B26D131D}" type="slidenum">
              <a:rPr lang="en-US" smtClean="0"/>
              <a:t>105</a:t>
            </a:fld>
            <a:endParaRPr lang="en-US"/>
          </a:p>
        </p:txBody>
      </p:sp>
      <p:pic>
        <p:nvPicPr>
          <p:cNvPr id="4" name="Picture 3">
            <a:extLst>
              <a:ext uri="{FF2B5EF4-FFF2-40B4-BE49-F238E27FC236}">
                <a16:creationId xmlns:a16="http://schemas.microsoft.com/office/drawing/2014/main" id="{0F8E86EC-9E23-2C89-7515-3EAF7BFB2F7A}"/>
              </a:ext>
            </a:extLst>
          </p:cNvPr>
          <p:cNvPicPr>
            <a:picLocks noChangeAspect="1"/>
          </p:cNvPicPr>
          <p:nvPr/>
        </p:nvPicPr>
        <p:blipFill>
          <a:blip r:embed="rId2"/>
          <a:stretch>
            <a:fillRect/>
          </a:stretch>
        </p:blipFill>
        <p:spPr>
          <a:xfrm>
            <a:off x="2311559" y="1558467"/>
            <a:ext cx="7936846" cy="3741065"/>
          </a:xfrm>
          <a:prstGeom prst="rect">
            <a:avLst/>
          </a:prstGeom>
        </p:spPr>
      </p:pic>
    </p:spTree>
    <p:extLst>
      <p:ext uri="{BB962C8B-B14F-4D97-AF65-F5344CB8AC3E}">
        <p14:creationId xmlns:p14="http://schemas.microsoft.com/office/powerpoint/2010/main" val="132901413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a:xfrm>
            <a:off x="913795" y="126709"/>
            <a:ext cx="10353762" cy="970450"/>
          </a:xfrm>
        </p:spPr>
        <p:txBody>
          <a:bodyPr/>
          <a:lstStyle/>
          <a:p>
            <a:r>
              <a:rPr lang="en-US" dirty="0"/>
              <a:t>Visualizations</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a:xfrm>
            <a:off x="523377" y="1078793"/>
            <a:ext cx="4891104" cy="4130205"/>
          </a:xfrm>
        </p:spPr>
        <p:txBody>
          <a:bodyPr>
            <a:normAutofit/>
          </a:bodyPr>
          <a:lstStyle/>
          <a:p>
            <a:r>
              <a:rPr lang="en-US" dirty="0"/>
              <a:t>Treatment 1: Just a timeline of activities</a:t>
            </a:r>
          </a:p>
          <a:p>
            <a:r>
              <a:rPr lang="en-US" dirty="0"/>
              <a:t>Treatment 2: Just a timeline of hours of need satisfaction</a:t>
            </a:r>
          </a:p>
          <a:p>
            <a:r>
              <a:rPr lang="en-US" dirty="0"/>
              <a:t>Treatment 3: Timeline visualization with activities and the needs satisfied</a:t>
            </a:r>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106</a:t>
            </a:fld>
            <a:endParaRPr lang="en-US"/>
          </a:p>
        </p:txBody>
      </p:sp>
      <p:pic>
        <p:nvPicPr>
          <p:cNvPr id="6" name="Picture 5">
            <a:extLst>
              <a:ext uri="{FF2B5EF4-FFF2-40B4-BE49-F238E27FC236}">
                <a16:creationId xmlns:a16="http://schemas.microsoft.com/office/drawing/2014/main" id="{3A7D2B3E-0C97-3678-B7B2-71C4BAC5285E}"/>
              </a:ext>
            </a:extLst>
          </p:cNvPr>
          <p:cNvPicPr>
            <a:picLocks noChangeAspect="1"/>
          </p:cNvPicPr>
          <p:nvPr/>
        </p:nvPicPr>
        <p:blipFill>
          <a:blip r:embed="rId2"/>
          <a:stretch>
            <a:fillRect/>
          </a:stretch>
        </p:blipFill>
        <p:spPr>
          <a:xfrm>
            <a:off x="6267223" y="1066800"/>
            <a:ext cx="4724643" cy="5664491"/>
          </a:xfrm>
          <a:prstGeom prst="rect">
            <a:avLst/>
          </a:prstGeom>
        </p:spPr>
      </p:pic>
    </p:spTree>
    <p:extLst>
      <p:ext uri="{BB962C8B-B14F-4D97-AF65-F5344CB8AC3E}">
        <p14:creationId xmlns:p14="http://schemas.microsoft.com/office/powerpoint/2010/main" val="8923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Expected Contributions</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Understanding how well lifestyle data can help individuals understand others</a:t>
            </a:r>
          </a:p>
          <a:p>
            <a:pPr lvl="1"/>
            <a:r>
              <a:rPr lang="en-US" dirty="0"/>
              <a:t>Highlight usefulness for reflection data beyond individual</a:t>
            </a:r>
          </a:p>
          <a:p>
            <a:r>
              <a:rPr lang="en-US" dirty="0"/>
              <a:t>Understanding what visualization/information is helpful for supporting empathy</a:t>
            </a:r>
          </a:p>
          <a:p>
            <a:r>
              <a:rPr lang="en-US" dirty="0"/>
              <a:t>Visualization design suggestions</a:t>
            </a:r>
          </a:p>
          <a:p>
            <a:r>
              <a:rPr lang="en-US" dirty="0"/>
              <a:t>Target publication: CHI 2024 or CSCW 2024</a:t>
            </a:r>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107</a:t>
            </a:fld>
            <a:endParaRPr lang="en-US"/>
          </a:p>
        </p:txBody>
      </p:sp>
    </p:spTree>
    <p:extLst>
      <p:ext uri="{BB962C8B-B14F-4D97-AF65-F5344CB8AC3E}">
        <p14:creationId xmlns:p14="http://schemas.microsoft.com/office/powerpoint/2010/main" val="174256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Open Questions for Discussion</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a:xfrm>
            <a:off x="913795" y="1732449"/>
            <a:ext cx="10353762" cy="4801915"/>
          </a:xfrm>
        </p:spPr>
        <p:txBody>
          <a:bodyPr>
            <a:normAutofit/>
          </a:bodyPr>
          <a:lstStyle/>
          <a:p>
            <a:r>
              <a:rPr lang="en-US" dirty="0"/>
              <a:t>The three-group RCT design is intended to piece apart how knowledge of activities vs. perception of needs satisfied vs. putting them together in a visualization leads to more or less alignment with original participant self-views.</a:t>
            </a:r>
          </a:p>
          <a:p>
            <a:pPr lvl="1"/>
            <a:r>
              <a:rPr lang="en-US" dirty="0"/>
              <a:t>Is there a better way to create treatments that better address the RQ?</a:t>
            </a:r>
          </a:p>
          <a:p>
            <a:r>
              <a:rPr lang="en-US" dirty="0"/>
              <a:t>Given that the visualizations for the survey are coming from such a small number of "original participants" (from Study 1), the results may not be very generalizable.</a:t>
            </a:r>
          </a:p>
          <a:p>
            <a:r>
              <a:rPr lang="en-US" dirty="0"/>
              <a:t>Is it necessary to do some initial analysis that looks for correlations across need satisfaction ratings and day satisfaction ratings? (IE, what actual statistical relationships exist in the data, before trying to have people discern them via the visualizations?)</a:t>
            </a:r>
          </a:p>
          <a:p>
            <a:r>
              <a:rPr lang="en-US" dirty="0"/>
              <a:t>Would it make sense to do some kind of visualization design workshop? I already have a sense of visualizations I plan to use for the survey, but curious about conducting a user-centered visualization workshop.</a:t>
            </a:r>
          </a:p>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108</a:t>
            </a:fld>
            <a:endParaRPr lang="en-US"/>
          </a:p>
        </p:txBody>
      </p:sp>
    </p:spTree>
    <p:extLst>
      <p:ext uri="{BB962C8B-B14F-4D97-AF65-F5344CB8AC3E}">
        <p14:creationId xmlns:p14="http://schemas.microsoft.com/office/powerpoint/2010/main" val="22450790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Value-Aligning Personal Informatics</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Background and Related Work</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2 – Personal Financial Informatics</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Research Approach</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1 – Understanding Human Need</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3 – Empathy Viz Survey</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Timeline and Discussion</a:t>
            </a:r>
            <a:endParaRPr lang="en-US" dirty="0">
              <a:latin typeface="Mangal" panose="02040503050203030202" pitchFamily="18" charset="0"/>
              <a:cs typeface="Mangal" panose="02040503050203030202" pitchFamily="18" charset="0"/>
            </a:endParaRPr>
          </a:p>
        </p:txBody>
      </p:sp>
      <p:sp>
        <p:nvSpPr>
          <p:cNvPr id="9" name="Slide Number Placeholder 8">
            <a:extLst>
              <a:ext uri="{FF2B5EF4-FFF2-40B4-BE49-F238E27FC236}">
                <a16:creationId xmlns:a16="http://schemas.microsoft.com/office/drawing/2014/main" id="{800F618D-3050-4400-A53F-97BFCD53CD41}"/>
              </a:ext>
            </a:extLst>
          </p:cNvPr>
          <p:cNvSpPr>
            <a:spLocks noGrp="1"/>
          </p:cNvSpPr>
          <p:nvPr>
            <p:ph type="sldNum" sz="quarter" idx="12"/>
          </p:nvPr>
        </p:nvSpPr>
        <p:spPr/>
        <p:txBody>
          <a:bodyPr/>
          <a:lstStyle/>
          <a:p>
            <a:fld id="{F835488D-5DA2-45B5-A4A4-7339B26D131D}" type="slidenum">
              <a:rPr lang="en-US" smtClean="0"/>
              <a:t>109</a:t>
            </a:fld>
            <a:endParaRPr lang="en-US"/>
          </a:p>
        </p:txBody>
      </p:sp>
      <p:sp>
        <p:nvSpPr>
          <p:cNvPr id="10" name="Star: 5 Points 9">
            <a:extLst>
              <a:ext uri="{FF2B5EF4-FFF2-40B4-BE49-F238E27FC236}">
                <a16:creationId xmlns:a16="http://schemas.microsoft.com/office/drawing/2014/main" id="{70058059-B8E8-6F54-73B9-8A2B89D0B74B}"/>
              </a:ext>
            </a:extLst>
          </p:cNvPr>
          <p:cNvSpPr/>
          <p:nvPr/>
        </p:nvSpPr>
        <p:spPr>
          <a:xfrm>
            <a:off x="2930035" y="5915427"/>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4155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A7ED5-4E45-B625-EDF3-5F80F5B4A3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D6FD9E-AD60-AA13-736F-C51DA52EBFA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CB0DF756-1286-35CA-02DB-8C343E1204BF}"/>
              </a:ext>
            </a:extLst>
          </p:cNvPr>
          <p:cNvSpPr>
            <a:spLocks noGrp="1"/>
          </p:cNvSpPr>
          <p:nvPr>
            <p:ph idx="1"/>
          </p:nvPr>
        </p:nvSpPr>
        <p:spPr/>
        <p:txBody>
          <a:bodyPr>
            <a:normAutofit lnSpcReduction="10000"/>
          </a:bodyPr>
          <a:lstStyle/>
          <a:p>
            <a:r>
              <a:rPr lang="en-US" dirty="0"/>
              <a:t>Motivation and Research Direction</a:t>
            </a:r>
          </a:p>
          <a:p>
            <a:r>
              <a:rPr lang="en-US" dirty="0"/>
              <a:t>Previous Work and “Side Projects”</a:t>
            </a:r>
          </a:p>
          <a:p>
            <a:pPr lvl="1"/>
            <a:r>
              <a:rPr lang="en-US" dirty="0"/>
              <a:t>Mental Health, Dreaming, Spirituality</a:t>
            </a:r>
          </a:p>
          <a:p>
            <a:r>
              <a:rPr lang="en-US" b="1" dirty="0"/>
              <a:t>Dissertation Work</a:t>
            </a:r>
          </a:p>
          <a:p>
            <a:pPr lvl="1"/>
            <a:r>
              <a:rPr lang="en-US" b="1" dirty="0"/>
              <a:t>Personal Informatics for Understanding Needs and Self</a:t>
            </a:r>
          </a:p>
          <a:p>
            <a:pPr lvl="1"/>
            <a:r>
              <a:rPr lang="en-US" b="1" dirty="0"/>
              <a:t>AI-augmented self-tracking and flexible time tracking systems</a:t>
            </a:r>
          </a:p>
          <a:p>
            <a:r>
              <a:rPr lang="en-US" dirty="0"/>
              <a:t>Future Work</a:t>
            </a:r>
          </a:p>
          <a:p>
            <a:pPr lvl="1"/>
            <a:r>
              <a:rPr lang="en-US" dirty="0"/>
              <a:t>Community informatics and visualization</a:t>
            </a:r>
          </a:p>
          <a:p>
            <a:pPr lvl="1"/>
            <a:r>
              <a:rPr lang="en-US" dirty="0"/>
              <a:t>Lifestyle Recommender Systems</a:t>
            </a:r>
          </a:p>
          <a:p>
            <a:pPr lvl="1"/>
            <a:r>
              <a:rPr lang="en-US" dirty="0"/>
              <a:t>AI Alignment</a:t>
            </a:r>
          </a:p>
        </p:txBody>
      </p:sp>
      <p:sp>
        <p:nvSpPr>
          <p:cNvPr id="4" name="Slide Number Placeholder 3">
            <a:extLst>
              <a:ext uri="{FF2B5EF4-FFF2-40B4-BE49-F238E27FC236}">
                <a16:creationId xmlns:a16="http://schemas.microsoft.com/office/drawing/2014/main" id="{8722AEC9-F133-966E-D1E1-9B7766A8538D}"/>
              </a:ext>
            </a:extLst>
          </p:cNvPr>
          <p:cNvSpPr>
            <a:spLocks noGrp="1"/>
          </p:cNvSpPr>
          <p:nvPr>
            <p:ph type="sldNum" sz="quarter" idx="12"/>
          </p:nvPr>
        </p:nvSpPr>
        <p:spPr/>
        <p:txBody>
          <a:bodyPr/>
          <a:lstStyle/>
          <a:p>
            <a:fld id="{F835488D-5DA2-45B5-A4A4-7339B26D131D}" type="slidenum">
              <a:rPr lang="en-US" smtClean="0"/>
              <a:t>11</a:t>
            </a:fld>
            <a:endParaRPr lang="en-US"/>
          </a:p>
        </p:txBody>
      </p:sp>
    </p:spTree>
    <p:extLst>
      <p:ext uri="{BB962C8B-B14F-4D97-AF65-F5344CB8AC3E}">
        <p14:creationId xmlns:p14="http://schemas.microsoft.com/office/powerpoint/2010/main" val="3675460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Overall Expected Contributions</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normAutofit lnSpcReduction="10000"/>
          </a:bodyPr>
          <a:lstStyle/>
          <a:p>
            <a:pPr marL="0" indent="0">
              <a:buNone/>
            </a:pPr>
            <a:r>
              <a:rPr lang="en-US" sz="2400" b="1" u="sng" dirty="0"/>
              <a:t>Designing Personal Informatics Systems</a:t>
            </a:r>
          </a:p>
          <a:p>
            <a:pPr indent="-342900"/>
            <a:r>
              <a:rPr lang="en-US" sz="2200" dirty="0">
                <a:effectLst/>
              </a:rPr>
              <a:t>Implementing “new” psychological theories/methods into personal informatics systems</a:t>
            </a:r>
          </a:p>
          <a:p>
            <a:pPr lvl="1" indent="-342900"/>
            <a:r>
              <a:rPr lang="en-US" dirty="0">
                <a:effectLst/>
              </a:rPr>
              <a:t>Day Reconstruction Method, Multiple Self-Aspects, Max-</a:t>
            </a:r>
            <a:r>
              <a:rPr lang="en-US" dirty="0" err="1">
                <a:effectLst/>
              </a:rPr>
              <a:t>Neef</a:t>
            </a:r>
            <a:r>
              <a:rPr lang="en-US" dirty="0">
                <a:effectLst/>
              </a:rPr>
              <a:t>, Rokeach/Schwartz</a:t>
            </a:r>
          </a:p>
          <a:p>
            <a:pPr indent="-342900"/>
            <a:r>
              <a:rPr lang="en-US" sz="2200" dirty="0">
                <a:effectLst/>
              </a:rPr>
              <a:t>New model of reflection at multiple scales (global self + quanta of everyday life)</a:t>
            </a:r>
          </a:p>
          <a:p>
            <a:pPr lvl="1" indent="-342900"/>
            <a:r>
              <a:rPr lang="en-US" sz="2000" dirty="0">
                <a:effectLst/>
              </a:rPr>
              <a:t>Useful for pre-contemplation stage behavior change</a:t>
            </a:r>
          </a:p>
          <a:p>
            <a:pPr lvl="1" indent="-342900"/>
            <a:r>
              <a:rPr lang="en-US" sz="2000" dirty="0">
                <a:effectLst/>
              </a:rPr>
              <a:t>Scaffolds reflection on data collected by PI systems</a:t>
            </a:r>
          </a:p>
          <a:p>
            <a:pPr indent="-342900"/>
            <a:r>
              <a:rPr lang="en-US" sz="2400" dirty="0">
                <a:effectLst/>
              </a:rPr>
              <a:t>New application areas – needs, self-aspects, financial transactions </a:t>
            </a:r>
          </a:p>
          <a:p>
            <a:pPr indent="-342900"/>
            <a:r>
              <a:rPr lang="en-US" sz="2400" dirty="0">
                <a:effectLst/>
              </a:rPr>
              <a:t>Software engineering / designing databases to implement systems</a:t>
            </a:r>
            <a:endParaRPr lang="en-US" sz="2200" dirty="0">
              <a:effectLst/>
            </a:endParaRPr>
          </a:p>
          <a:p>
            <a:endParaRPr lang="en-US" sz="1400"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110</a:t>
            </a:fld>
            <a:endParaRPr lang="en-US"/>
          </a:p>
        </p:txBody>
      </p:sp>
    </p:spTree>
    <p:extLst>
      <p:ext uri="{BB962C8B-B14F-4D97-AF65-F5344CB8AC3E}">
        <p14:creationId xmlns:p14="http://schemas.microsoft.com/office/powerpoint/2010/main" val="4186942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Overall Expected Contributions</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normAutofit/>
          </a:bodyPr>
          <a:lstStyle/>
          <a:p>
            <a:pPr marL="0" indent="0">
              <a:buNone/>
            </a:pPr>
            <a:r>
              <a:rPr lang="en-US" sz="2400" b="1" u="sng" dirty="0">
                <a:effectLst/>
              </a:rPr>
              <a:t>Creating Representations/Visualizations of the Self</a:t>
            </a:r>
          </a:p>
          <a:p>
            <a:pPr indent="-342900"/>
            <a:r>
              <a:rPr lang="en-US" sz="2400" dirty="0">
                <a:effectLst/>
              </a:rPr>
              <a:t>Network model of need satisfaction</a:t>
            </a:r>
          </a:p>
          <a:p>
            <a:pPr indent="-342900"/>
            <a:r>
              <a:rPr lang="en-US" sz="2400" dirty="0">
                <a:effectLst/>
              </a:rPr>
              <a:t>Network visualizations of everyday life</a:t>
            </a:r>
          </a:p>
          <a:p>
            <a:pPr lvl="1" indent="-342900"/>
            <a:r>
              <a:rPr lang="en-US" sz="2200" dirty="0">
                <a:effectLst/>
              </a:rPr>
              <a:t>For personal use</a:t>
            </a:r>
          </a:p>
          <a:p>
            <a:pPr lvl="1" indent="-342900"/>
            <a:r>
              <a:rPr lang="en-US" sz="2200" dirty="0">
                <a:effectLst/>
              </a:rPr>
              <a:t>For interpersonal use</a:t>
            </a:r>
            <a:endParaRPr lang="en-US" sz="2400" dirty="0">
              <a:effectLst/>
            </a:endParaRPr>
          </a:p>
          <a:p>
            <a:pPr indent="-342900"/>
            <a:endParaRPr lang="en-US" sz="2000" dirty="0">
              <a:effectLst/>
            </a:endParaRPr>
          </a:p>
          <a:p>
            <a:endParaRPr lang="en-US" sz="1400"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111</a:t>
            </a:fld>
            <a:endParaRPr lang="en-US"/>
          </a:p>
        </p:txBody>
      </p:sp>
    </p:spTree>
    <p:extLst>
      <p:ext uri="{BB962C8B-B14F-4D97-AF65-F5344CB8AC3E}">
        <p14:creationId xmlns:p14="http://schemas.microsoft.com/office/powerpoint/2010/main" val="148910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Overall Expected Contributions</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normAutofit/>
          </a:bodyPr>
          <a:lstStyle/>
          <a:p>
            <a:pPr marL="0" indent="0">
              <a:buNone/>
            </a:pPr>
            <a:r>
              <a:rPr lang="en-US" sz="2400" b="1" u="sng" dirty="0">
                <a:effectLst/>
              </a:rPr>
              <a:t>Improved understanding of how people think about everyday life</a:t>
            </a:r>
          </a:p>
          <a:p>
            <a:pPr indent="-342900"/>
            <a:r>
              <a:rPr lang="en-US" sz="2400" dirty="0">
                <a:effectLst/>
              </a:rPr>
              <a:t>Challenges of using Max-</a:t>
            </a:r>
            <a:r>
              <a:rPr lang="en-US" sz="2400" dirty="0" err="1">
                <a:effectLst/>
              </a:rPr>
              <a:t>Neef’s</a:t>
            </a:r>
            <a:r>
              <a:rPr lang="en-US" sz="2400" dirty="0">
                <a:effectLst/>
              </a:rPr>
              <a:t> theory of needs</a:t>
            </a:r>
          </a:p>
          <a:p>
            <a:pPr indent="-342900"/>
            <a:r>
              <a:rPr lang="en-US" sz="2400" dirty="0">
                <a:effectLst/>
              </a:rPr>
              <a:t>Understanding the experience of self in everyday life</a:t>
            </a:r>
          </a:p>
          <a:p>
            <a:pPr indent="-342900"/>
            <a:r>
              <a:rPr lang="en-US" sz="2400" dirty="0">
                <a:effectLst/>
              </a:rPr>
              <a:t>Understanding how people assign values to financial transactions</a:t>
            </a:r>
          </a:p>
          <a:p>
            <a:pPr indent="-342900"/>
            <a:r>
              <a:rPr lang="en-US" sz="2400" dirty="0">
                <a:effectLst/>
              </a:rPr>
              <a:t>Understanding what makes for a “good day” and how that can be communicated</a:t>
            </a:r>
          </a:p>
          <a:p>
            <a:pPr indent="-342900"/>
            <a:endParaRPr lang="en-US" sz="2400" dirty="0">
              <a:effectLst/>
            </a:endParaRPr>
          </a:p>
          <a:p>
            <a:pPr indent="-342900"/>
            <a:endParaRPr lang="en-US" sz="2000" dirty="0">
              <a:effectLst/>
            </a:endParaRPr>
          </a:p>
          <a:p>
            <a:endParaRPr lang="en-US" sz="1400"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112</a:t>
            </a:fld>
            <a:endParaRPr lang="en-US"/>
          </a:p>
        </p:txBody>
      </p:sp>
    </p:spTree>
    <p:extLst>
      <p:ext uri="{BB962C8B-B14F-4D97-AF65-F5344CB8AC3E}">
        <p14:creationId xmlns:p14="http://schemas.microsoft.com/office/powerpoint/2010/main" val="855484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Potential Broader Impacts</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normAutofit/>
          </a:bodyPr>
          <a:lstStyle/>
          <a:p>
            <a:pPr indent="-342900"/>
            <a:r>
              <a:rPr lang="en-US" sz="2400" dirty="0">
                <a:effectLst/>
              </a:rPr>
              <a:t>Releasing applications for immediate use</a:t>
            </a:r>
          </a:p>
          <a:p>
            <a:pPr indent="-342900"/>
            <a:r>
              <a:rPr lang="en-US" sz="2400" dirty="0">
                <a:effectLst/>
              </a:rPr>
              <a:t>Method for scalable needs assessment to implement sustainable consumption corridors</a:t>
            </a:r>
          </a:p>
          <a:p>
            <a:pPr indent="-342900"/>
            <a:r>
              <a:rPr lang="en-US" sz="2400" dirty="0">
                <a:effectLst/>
              </a:rPr>
              <a:t>Tools for use in therapy</a:t>
            </a:r>
          </a:p>
          <a:p>
            <a:pPr indent="-342900"/>
            <a:r>
              <a:rPr lang="en-US" sz="2400" dirty="0">
                <a:effectLst/>
              </a:rPr>
              <a:t>Tools for strengthening relationships</a:t>
            </a:r>
          </a:p>
          <a:p>
            <a:pPr indent="-342900"/>
            <a:endParaRPr lang="en-US" sz="2400" dirty="0">
              <a:effectLst/>
            </a:endParaRPr>
          </a:p>
          <a:p>
            <a:pPr indent="-342900"/>
            <a:endParaRPr lang="en-US" sz="2000" dirty="0">
              <a:effectLst/>
            </a:endParaRPr>
          </a:p>
          <a:p>
            <a:endParaRPr lang="en-US" sz="1400"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113</a:t>
            </a:fld>
            <a:endParaRPr lang="en-US"/>
          </a:p>
        </p:txBody>
      </p:sp>
    </p:spTree>
    <p:extLst>
      <p:ext uri="{BB962C8B-B14F-4D97-AF65-F5344CB8AC3E}">
        <p14:creationId xmlns:p14="http://schemas.microsoft.com/office/powerpoint/2010/main" val="4266922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Aggregating data from multiple individuals</a:t>
            </a:r>
          </a:p>
          <a:p>
            <a:r>
              <a:rPr lang="en-US" dirty="0"/>
              <a:t>Lifestyle recommender systems</a:t>
            </a:r>
          </a:p>
          <a:p>
            <a:pPr lvl="1"/>
            <a:r>
              <a:rPr lang="en-US" dirty="0"/>
              <a:t>Person-to-person</a:t>
            </a:r>
          </a:p>
          <a:p>
            <a:pPr lvl="1"/>
            <a:r>
              <a:rPr lang="en-US" dirty="0"/>
              <a:t>Big data – tracking lifestyle trajectories</a:t>
            </a:r>
          </a:p>
          <a:p>
            <a:r>
              <a:rPr lang="en-US" dirty="0"/>
              <a:t>AI Alignment</a:t>
            </a:r>
          </a:p>
          <a:p>
            <a:pPr lvl="1"/>
            <a:r>
              <a:rPr lang="en-US" dirty="0"/>
              <a:t>Creating machine-readable representations of a meaningful human life</a:t>
            </a:r>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114</a:t>
            </a:fld>
            <a:endParaRPr lang="en-US"/>
          </a:p>
        </p:txBody>
      </p:sp>
    </p:spTree>
    <p:extLst>
      <p:ext uri="{BB962C8B-B14F-4D97-AF65-F5344CB8AC3E}">
        <p14:creationId xmlns:p14="http://schemas.microsoft.com/office/powerpoint/2010/main" val="24936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a:xfrm>
            <a:off x="913795" y="-191779"/>
            <a:ext cx="10353762" cy="970450"/>
          </a:xfrm>
        </p:spPr>
        <p:txBody>
          <a:bodyPr/>
          <a:lstStyle/>
          <a:p>
            <a:r>
              <a:rPr lang="en-US" dirty="0"/>
              <a:t>Timeline</a:t>
            </a:r>
          </a:p>
        </p:txBody>
      </p:sp>
      <p:pic>
        <p:nvPicPr>
          <p:cNvPr id="5" name="Content Placeholder 4" descr="A screenshot of a project&#10;&#10;Description automatically generated with low confidence">
            <a:extLst>
              <a:ext uri="{FF2B5EF4-FFF2-40B4-BE49-F238E27FC236}">
                <a16:creationId xmlns:a16="http://schemas.microsoft.com/office/drawing/2014/main" id="{489738EB-3E03-BC3C-97FB-62F9991666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542" y="571437"/>
            <a:ext cx="11998380" cy="5807138"/>
          </a:xfrm>
        </p:spPr>
      </p:pic>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115</a:t>
            </a:fld>
            <a:endParaRPr lang="en-US"/>
          </a:p>
        </p:txBody>
      </p:sp>
    </p:spTree>
    <p:extLst>
      <p:ext uri="{BB962C8B-B14F-4D97-AF65-F5344CB8AC3E}">
        <p14:creationId xmlns:p14="http://schemas.microsoft.com/office/powerpoint/2010/main" val="3573298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116</a:t>
            </a:fld>
            <a:endParaRPr lang="en-US"/>
          </a:p>
        </p:txBody>
      </p:sp>
    </p:spTree>
    <p:extLst>
      <p:ext uri="{BB962C8B-B14F-4D97-AF65-F5344CB8AC3E}">
        <p14:creationId xmlns:p14="http://schemas.microsoft.com/office/powerpoint/2010/main" val="40448533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Closing Discussion</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117</a:t>
            </a:fld>
            <a:endParaRPr lang="en-US"/>
          </a:p>
        </p:txBody>
      </p:sp>
    </p:spTree>
    <p:extLst>
      <p:ext uri="{BB962C8B-B14F-4D97-AF65-F5344CB8AC3E}">
        <p14:creationId xmlns:p14="http://schemas.microsoft.com/office/powerpoint/2010/main" val="13488723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118</a:t>
            </a:fld>
            <a:endParaRPr lang="en-US"/>
          </a:p>
        </p:txBody>
      </p:sp>
    </p:spTree>
    <p:extLst>
      <p:ext uri="{BB962C8B-B14F-4D97-AF65-F5344CB8AC3E}">
        <p14:creationId xmlns:p14="http://schemas.microsoft.com/office/powerpoint/2010/main" val="16108325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Collective Results</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119</a:t>
            </a:fld>
            <a:endParaRPr lang="en-US"/>
          </a:p>
        </p:txBody>
      </p:sp>
      <p:pic>
        <p:nvPicPr>
          <p:cNvPr id="6" name="Picture 5">
            <a:extLst>
              <a:ext uri="{FF2B5EF4-FFF2-40B4-BE49-F238E27FC236}">
                <a16:creationId xmlns:a16="http://schemas.microsoft.com/office/drawing/2014/main" id="{B48DCA3F-0D89-D548-AEA3-FBA14EFF7E79}"/>
              </a:ext>
            </a:extLst>
          </p:cNvPr>
          <p:cNvPicPr>
            <a:picLocks noChangeAspect="1"/>
          </p:cNvPicPr>
          <p:nvPr/>
        </p:nvPicPr>
        <p:blipFill>
          <a:blip r:embed="rId3"/>
          <a:stretch>
            <a:fillRect/>
          </a:stretch>
        </p:blipFill>
        <p:spPr>
          <a:xfrm>
            <a:off x="2548564" y="1104780"/>
            <a:ext cx="7094871" cy="5638920"/>
          </a:xfrm>
          <a:prstGeom prst="rect">
            <a:avLst/>
          </a:prstGeom>
        </p:spPr>
      </p:pic>
    </p:spTree>
    <p:extLst>
      <p:ext uri="{BB962C8B-B14F-4D97-AF65-F5344CB8AC3E}">
        <p14:creationId xmlns:p14="http://schemas.microsoft.com/office/powerpoint/2010/main" val="1776346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31FC6-02BF-473E-A0C8-E056553B6B61}"/>
              </a:ext>
            </a:extLst>
          </p:cNvPr>
          <p:cNvSpPr txBox="1"/>
          <p:nvPr/>
        </p:nvSpPr>
        <p:spPr>
          <a:xfrm>
            <a:off x="886407" y="1268961"/>
            <a:ext cx="10552924" cy="3785652"/>
          </a:xfrm>
          <a:prstGeom prst="rect">
            <a:avLst/>
          </a:prstGeom>
          <a:noFill/>
        </p:spPr>
        <p:txBody>
          <a:bodyPr wrap="square" rtlCol="0">
            <a:spAutoFit/>
          </a:bodyPr>
          <a:lstStyle/>
          <a:p>
            <a:pPr algn="ctr"/>
            <a:r>
              <a:rPr lang="en-US" sz="4800" dirty="0"/>
              <a:t>“A point may soon be reached...when these [basic] needs are satisfied in the sense that we prefer to devote our further energies to non-economic purposes.” </a:t>
            </a:r>
          </a:p>
        </p:txBody>
      </p:sp>
      <p:pic>
        <p:nvPicPr>
          <p:cNvPr id="5" name="Picture 4">
            <a:extLst>
              <a:ext uri="{FF2B5EF4-FFF2-40B4-BE49-F238E27FC236}">
                <a16:creationId xmlns:a16="http://schemas.microsoft.com/office/drawing/2014/main" id="{E2C4C31A-4D24-45DE-9999-3C4C61597A8A}"/>
              </a:ext>
            </a:extLst>
          </p:cNvPr>
          <p:cNvPicPr>
            <a:picLocks noChangeAspect="1"/>
          </p:cNvPicPr>
          <p:nvPr/>
        </p:nvPicPr>
        <p:blipFill>
          <a:blip r:embed="rId3"/>
          <a:stretch>
            <a:fillRect/>
          </a:stretch>
        </p:blipFill>
        <p:spPr>
          <a:xfrm>
            <a:off x="8722735" y="5399522"/>
            <a:ext cx="3162741" cy="1190791"/>
          </a:xfrm>
          <a:prstGeom prst="rect">
            <a:avLst/>
          </a:prstGeom>
        </p:spPr>
      </p:pic>
      <p:sp>
        <p:nvSpPr>
          <p:cNvPr id="2" name="Slide Number Placeholder 1">
            <a:extLst>
              <a:ext uri="{FF2B5EF4-FFF2-40B4-BE49-F238E27FC236}">
                <a16:creationId xmlns:a16="http://schemas.microsoft.com/office/drawing/2014/main" id="{739E23C6-65AA-4C74-8C77-83A4BFDD621E}"/>
              </a:ext>
            </a:extLst>
          </p:cNvPr>
          <p:cNvSpPr>
            <a:spLocks noGrp="1"/>
          </p:cNvSpPr>
          <p:nvPr>
            <p:ph type="sldNum" sz="quarter" idx="12"/>
          </p:nvPr>
        </p:nvSpPr>
        <p:spPr/>
        <p:txBody>
          <a:bodyPr/>
          <a:lstStyle/>
          <a:p>
            <a:fld id="{F835488D-5DA2-45B5-A4A4-7339B26D131D}" type="slidenum">
              <a:rPr lang="en-US" smtClean="0"/>
              <a:t>12</a:t>
            </a:fld>
            <a:endParaRPr lang="en-US"/>
          </a:p>
        </p:txBody>
      </p:sp>
      <p:sp>
        <p:nvSpPr>
          <p:cNvPr id="3" name="TextBox 2">
            <a:extLst>
              <a:ext uri="{FF2B5EF4-FFF2-40B4-BE49-F238E27FC236}">
                <a16:creationId xmlns:a16="http://schemas.microsoft.com/office/drawing/2014/main" id="{A08BD9C7-253B-B46C-C858-DAD3A74389F4}"/>
              </a:ext>
            </a:extLst>
          </p:cNvPr>
          <p:cNvSpPr txBox="1"/>
          <p:nvPr/>
        </p:nvSpPr>
        <p:spPr>
          <a:xfrm>
            <a:off x="819538" y="342070"/>
            <a:ext cx="10552924" cy="830997"/>
          </a:xfrm>
          <a:prstGeom prst="rect">
            <a:avLst/>
          </a:prstGeom>
          <a:noFill/>
        </p:spPr>
        <p:txBody>
          <a:bodyPr wrap="square" rtlCol="0">
            <a:spAutoFit/>
          </a:bodyPr>
          <a:lstStyle/>
          <a:p>
            <a:pPr algn="ctr"/>
            <a:r>
              <a:rPr lang="en-US" sz="4800" dirty="0"/>
              <a:t>Motivation</a:t>
            </a:r>
          </a:p>
        </p:txBody>
      </p:sp>
    </p:spTree>
    <p:extLst>
      <p:ext uri="{BB962C8B-B14F-4D97-AF65-F5344CB8AC3E}">
        <p14:creationId xmlns:p14="http://schemas.microsoft.com/office/powerpoint/2010/main" val="266534000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Collective Results</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120</a:t>
            </a:fld>
            <a:endParaRPr lang="en-US"/>
          </a:p>
        </p:txBody>
      </p:sp>
      <p:pic>
        <p:nvPicPr>
          <p:cNvPr id="5" name="Picture 4">
            <a:extLst>
              <a:ext uri="{FF2B5EF4-FFF2-40B4-BE49-F238E27FC236}">
                <a16:creationId xmlns:a16="http://schemas.microsoft.com/office/drawing/2014/main" id="{FC9FA71F-02AB-8802-27A7-DE42B91A0BBE}"/>
              </a:ext>
            </a:extLst>
          </p:cNvPr>
          <p:cNvPicPr>
            <a:picLocks noChangeAspect="1"/>
          </p:cNvPicPr>
          <p:nvPr/>
        </p:nvPicPr>
        <p:blipFill>
          <a:blip r:embed="rId3"/>
          <a:stretch>
            <a:fillRect/>
          </a:stretch>
        </p:blipFill>
        <p:spPr>
          <a:xfrm>
            <a:off x="2855990" y="1145906"/>
            <a:ext cx="6442122" cy="5611320"/>
          </a:xfrm>
          <a:prstGeom prst="rect">
            <a:avLst/>
          </a:prstGeom>
        </p:spPr>
      </p:pic>
    </p:spTree>
    <p:extLst>
      <p:ext uri="{BB962C8B-B14F-4D97-AF65-F5344CB8AC3E}">
        <p14:creationId xmlns:p14="http://schemas.microsoft.com/office/powerpoint/2010/main" val="34369171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93E6-A207-4A04-ABC6-2E66633DF321}"/>
              </a:ext>
            </a:extLst>
          </p:cNvPr>
          <p:cNvSpPr>
            <a:spLocks noGrp="1"/>
          </p:cNvSpPr>
          <p:nvPr>
            <p:ph type="title"/>
          </p:nvPr>
        </p:nvSpPr>
        <p:spPr>
          <a:xfrm>
            <a:off x="919119" y="105747"/>
            <a:ext cx="10353762" cy="970450"/>
          </a:xfrm>
        </p:spPr>
        <p:txBody>
          <a:bodyPr/>
          <a:lstStyle/>
          <a:p>
            <a:r>
              <a:rPr lang="en-US" dirty="0"/>
              <a:t>Personal Informatics</a:t>
            </a:r>
          </a:p>
        </p:txBody>
      </p:sp>
      <p:sp>
        <p:nvSpPr>
          <p:cNvPr id="3" name="Slide Number Placeholder 2">
            <a:extLst>
              <a:ext uri="{FF2B5EF4-FFF2-40B4-BE49-F238E27FC236}">
                <a16:creationId xmlns:a16="http://schemas.microsoft.com/office/drawing/2014/main" id="{22049CE7-90B9-4299-834C-16FB3C75EF91}"/>
              </a:ext>
            </a:extLst>
          </p:cNvPr>
          <p:cNvSpPr>
            <a:spLocks noGrp="1"/>
          </p:cNvSpPr>
          <p:nvPr>
            <p:ph type="sldNum" sz="quarter" idx="12"/>
          </p:nvPr>
        </p:nvSpPr>
        <p:spPr/>
        <p:txBody>
          <a:bodyPr/>
          <a:lstStyle/>
          <a:p>
            <a:fld id="{F835488D-5DA2-45B5-A4A4-7339B26D131D}" type="slidenum">
              <a:rPr lang="en-US" smtClean="0"/>
              <a:t>121</a:t>
            </a:fld>
            <a:endParaRPr lang="en-US"/>
          </a:p>
        </p:txBody>
      </p:sp>
      <p:pic>
        <p:nvPicPr>
          <p:cNvPr id="2050" name="Picture 2" descr="Fitbit Versa 2™ Smartwatch | Shop">
            <a:extLst>
              <a:ext uri="{FF2B5EF4-FFF2-40B4-BE49-F238E27FC236}">
                <a16:creationId xmlns:a16="http://schemas.microsoft.com/office/drawing/2014/main" id="{8B0AD217-9DD4-42E3-83BB-03868C240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478" y="949661"/>
            <a:ext cx="2640563" cy="26405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Beginner&amp;#39;s Guide to Quantified Self (Plus, a List of the Best Personal  Data Tools Out There) - Technori">
            <a:extLst>
              <a:ext uri="{FF2B5EF4-FFF2-40B4-BE49-F238E27FC236}">
                <a16:creationId xmlns:a16="http://schemas.microsoft.com/office/drawing/2014/main" id="{32B514B6-AA9F-406D-9BF4-D149D5B94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041" y="998377"/>
            <a:ext cx="4474299" cy="53557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14 Best Mood Tracker Apps for 2021 - Happier Human">
            <a:extLst>
              <a:ext uri="{FF2B5EF4-FFF2-40B4-BE49-F238E27FC236}">
                <a16:creationId xmlns:a16="http://schemas.microsoft.com/office/drawing/2014/main" id="{A8E895B5-7496-49CD-B891-08E1ED916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260" y="3242086"/>
            <a:ext cx="1751255" cy="31120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udget Tracker &amp;amp; Planner | Free Online Money Management | Mint">
            <a:extLst>
              <a:ext uri="{FF2B5EF4-FFF2-40B4-BE49-F238E27FC236}">
                <a16:creationId xmlns:a16="http://schemas.microsoft.com/office/drawing/2014/main" id="{3F667DD1-7854-4107-9E0F-76E49E9D4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620" y="601727"/>
            <a:ext cx="3638707" cy="44179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7DE8A4-DA9D-49C1-A766-883B34E53DDC}"/>
              </a:ext>
            </a:extLst>
          </p:cNvPr>
          <p:cNvPicPr>
            <a:picLocks noChangeAspect="1"/>
          </p:cNvPicPr>
          <p:nvPr/>
        </p:nvPicPr>
        <p:blipFill>
          <a:blip r:embed="rId7"/>
          <a:stretch>
            <a:fillRect/>
          </a:stretch>
        </p:blipFill>
        <p:spPr>
          <a:xfrm>
            <a:off x="1499584" y="5019718"/>
            <a:ext cx="1303382" cy="1667562"/>
          </a:xfrm>
          <a:prstGeom prst="rect">
            <a:avLst/>
          </a:prstGeom>
        </p:spPr>
      </p:pic>
    </p:spTree>
    <p:extLst>
      <p:ext uri="{BB962C8B-B14F-4D97-AF65-F5344CB8AC3E}">
        <p14:creationId xmlns:p14="http://schemas.microsoft.com/office/powerpoint/2010/main" val="21359853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F3825-E5B1-4EAF-933A-81ACA3DF41BA}"/>
              </a:ext>
            </a:extLst>
          </p:cNvPr>
          <p:cNvSpPr>
            <a:spLocks noGrp="1"/>
          </p:cNvSpPr>
          <p:nvPr>
            <p:ph type="title"/>
          </p:nvPr>
        </p:nvSpPr>
        <p:spPr>
          <a:xfrm>
            <a:off x="7600475" y="1731184"/>
            <a:ext cx="4224380" cy="2394005"/>
          </a:xfrm>
        </p:spPr>
        <p:txBody>
          <a:bodyPr>
            <a:normAutofit fontScale="90000"/>
          </a:bodyPr>
          <a:lstStyle/>
          <a:p>
            <a:r>
              <a:rPr lang="en-US" dirty="0"/>
              <a:t>Personal informatics largely built upon the transtheoretical model of behavior change</a:t>
            </a:r>
          </a:p>
        </p:txBody>
      </p:sp>
      <p:sp>
        <p:nvSpPr>
          <p:cNvPr id="3" name="Slide Number Placeholder 2">
            <a:extLst>
              <a:ext uri="{FF2B5EF4-FFF2-40B4-BE49-F238E27FC236}">
                <a16:creationId xmlns:a16="http://schemas.microsoft.com/office/drawing/2014/main" id="{521E2459-958B-420F-8C33-4277C0812120}"/>
              </a:ext>
            </a:extLst>
          </p:cNvPr>
          <p:cNvSpPr>
            <a:spLocks noGrp="1"/>
          </p:cNvSpPr>
          <p:nvPr>
            <p:ph type="sldNum" sz="quarter" idx="12"/>
          </p:nvPr>
        </p:nvSpPr>
        <p:spPr/>
        <p:txBody>
          <a:bodyPr/>
          <a:lstStyle/>
          <a:p>
            <a:fld id="{F835488D-5DA2-45B5-A4A4-7339B26D131D}" type="slidenum">
              <a:rPr lang="en-US" smtClean="0"/>
              <a:t>122</a:t>
            </a:fld>
            <a:endParaRPr lang="en-US"/>
          </a:p>
        </p:txBody>
      </p:sp>
      <p:pic>
        <p:nvPicPr>
          <p:cNvPr id="4098" name="Picture 2" descr="Transtheoretical Model stages of behavior change. Note. Adapted from:... |  Download Scientific Diagram">
            <a:extLst>
              <a:ext uri="{FF2B5EF4-FFF2-40B4-BE49-F238E27FC236}">
                <a16:creationId xmlns:a16="http://schemas.microsoft.com/office/drawing/2014/main" id="{9624DBF6-9013-4057-A102-3C2D971BD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7" y="198782"/>
            <a:ext cx="6555574" cy="62627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87B046F-FF74-40B8-8DE0-42FC60CD1341}"/>
              </a:ext>
            </a:extLst>
          </p:cNvPr>
          <p:cNvPicPr>
            <a:picLocks noChangeAspect="1"/>
          </p:cNvPicPr>
          <p:nvPr/>
        </p:nvPicPr>
        <p:blipFill>
          <a:blip r:embed="rId4"/>
          <a:stretch>
            <a:fillRect/>
          </a:stretch>
        </p:blipFill>
        <p:spPr>
          <a:xfrm>
            <a:off x="7910651" y="6004228"/>
            <a:ext cx="3276204" cy="739472"/>
          </a:xfrm>
          <a:prstGeom prst="rect">
            <a:avLst/>
          </a:prstGeom>
        </p:spPr>
      </p:pic>
    </p:spTree>
    <p:extLst>
      <p:ext uri="{BB962C8B-B14F-4D97-AF65-F5344CB8AC3E}">
        <p14:creationId xmlns:p14="http://schemas.microsoft.com/office/powerpoint/2010/main" val="18064142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FCF0ABCE-BE10-49C8-9E89-F1941CE3E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 y="1647825"/>
            <a:ext cx="12096750" cy="3562350"/>
          </a:xfrm>
          <a:prstGeom prst="rect">
            <a:avLst/>
          </a:prstGeom>
        </p:spPr>
      </p:pic>
      <p:sp>
        <p:nvSpPr>
          <p:cNvPr id="3" name="Title 1">
            <a:extLst>
              <a:ext uri="{FF2B5EF4-FFF2-40B4-BE49-F238E27FC236}">
                <a16:creationId xmlns:a16="http://schemas.microsoft.com/office/drawing/2014/main" id="{4DB53AE0-ED12-49FB-B1F5-6B487CBA26D7}"/>
              </a:ext>
            </a:extLst>
          </p:cNvPr>
          <p:cNvSpPr txBox="1">
            <a:spLocks/>
          </p:cNvSpPr>
          <p:nvPr/>
        </p:nvSpPr>
        <p:spPr>
          <a:xfrm>
            <a:off x="980837" y="245284"/>
            <a:ext cx="10230325" cy="2394005"/>
          </a:xfrm>
          <a:prstGeom prst="rect">
            <a:avLst/>
          </a:prstGeom>
        </p:spPr>
        <p:txBody>
          <a:bodyP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Li’s Stage Based Model of PI</a:t>
            </a:r>
          </a:p>
        </p:txBody>
      </p:sp>
      <p:pic>
        <p:nvPicPr>
          <p:cNvPr id="4" name="Picture 3">
            <a:extLst>
              <a:ext uri="{FF2B5EF4-FFF2-40B4-BE49-F238E27FC236}">
                <a16:creationId xmlns:a16="http://schemas.microsoft.com/office/drawing/2014/main" id="{67076BA4-EBF6-4425-B420-ACE2CA95D200}"/>
              </a:ext>
            </a:extLst>
          </p:cNvPr>
          <p:cNvPicPr>
            <a:picLocks noChangeAspect="1"/>
          </p:cNvPicPr>
          <p:nvPr/>
        </p:nvPicPr>
        <p:blipFill>
          <a:blip r:embed="rId3"/>
          <a:stretch>
            <a:fillRect/>
          </a:stretch>
        </p:blipFill>
        <p:spPr>
          <a:xfrm>
            <a:off x="2431473" y="5380335"/>
            <a:ext cx="8021782" cy="1232381"/>
          </a:xfrm>
          <a:prstGeom prst="rect">
            <a:avLst/>
          </a:prstGeom>
        </p:spPr>
      </p:pic>
      <p:sp>
        <p:nvSpPr>
          <p:cNvPr id="2" name="Slide Number Placeholder 1">
            <a:extLst>
              <a:ext uri="{FF2B5EF4-FFF2-40B4-BE49-F238E27FC236}">
                <a16:creationId xmlns:a16="http://schemas.microsoft.com/office/drawing/2014/main" id="{D76F2EF9-8500-432E-9D4A-EA06C7C8A3E8}"/>
              </a:ext>
            </a:extLst>
          </p:cNvPr>
          <p:cNvSpPr>
            <a:spLocks noGrp="1"/>
          </p:cNvSpPr>
          <p:nvPr>
            <p:ph type="sldNum" sz="quarter" idx="12"/>
          </p:nvPr>
        </p:nvSpPr>
        <p:spPr/>
        <p:txBody>
          <a:bodyPr/>
          <a:lstStyle/>
          <a:p>
            <a:fld id="{F835488D-5DA2-45B5-A4A4-7339B26D131D}" type="slidenum">
              <a:rPr lang="en-US" smtClean="0"/>
              <a:t>123</a:t>
            </a:fld>
            <a:endParaRPr lang="en-US"/>
          </a:p>
        </p:txBody>
      </p:sp>
    </p:spTree>
    <p:extLst>
      <p:ext uri="{BB962C8B-B14F-4D97-AF65-F5344CB8AC3E}">
        <p14:creationId xmlns:p14="http://schemas.microsoft.com/office/powerpoint/2010/main" val="31233146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B53AE0-ED12-49FB-B1F5-6B487CBA26D7}"/>
              </a:ext>
            </a:extLst>
          </p:cNvPr>
          <p:cNvSpPr txBox="1">
            <a:spLocks/>
          </p:cNvSpPr>
          <p:nvPr/>
        </p:nvSpPr>
        <p:spPr>
          <a:xfrm>
            <a:off x="980837" y="245284"/>
            <a:ext cx="10230325" cy="2394005"/>
          </a:xfrm>
          <a:prstGeom prst="rect">
            <a:avLst/>
          </a:prstGeom>
        </p:spPr>
        <p:txBody>
          <a:bodyP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Epstein’s “Lived Informatics” Model of PI</a:t>
            </a:r>
          </a:p>
        </p:txBody>
      </p:sp>
      <p:pic>
        <p:nvPicPr>
          <p:cNvPr id="4" name="Picture 3" descr="Diagram&#10;&#10;Description automatically generated">
            <a:extLst>
              <a:ext uri="{FF2B5EF4-FFF2-40B4-BE49-F238E27FC236}">
                <a16:creationId xmlns:a16="http://schemas.microsoft.com/office/drawing/2014/main" id="{4BD8CCC3-A251-4273-A320-EA5D412CBA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722" y="1068098"/>
            <a:ext cx="5172941" cy="5117675"/>
          </a:xfrm>
          <a:prstGeom prst="rect">
            <a:avLst/>
          </a:prstGeom>
        </p:spPr>
      </p:pic>
      <p:pic>
        <p:nvPicPr>
          <p:cNvPr id="7" name="Picture 6">
            <a:extLst>
              <a:ext uri="{FF2B5EF4-FFF2-40B4-BE49-F238E27FC236}">
                <a16:creationId xmlns:a16="http://schemas.microsoft.com/office/drawing/2014/main" id="{950E3BAC-6B5E-404C-87B4-4747C83B139E}"/>
              </a:ext>
            </a:extLst>
          </p:cNvPr>
          <p:cNvPicPr>
            <a:picLocks noChangeAspect="1"/>
          </p:cNvPicPr>
          <p:nvPr/>
        </p:nvPicPr>
        <p:blipFill>
          <a:blip r:embed="rId3"/>
          <a:stretch>
            <a:fillRect/>
          </a:stretch>
        </p:blipFill>
        <p:spPr>
          <a:xfrm>
            <a:off x="7946041" y="5908112"/>
            <a:ext cx="4045069" cy="704604"/>
          </a:xfrm>
          <a:prstGeom prst="rect">
            <a:avLst/>
          </a:prstGeom>
        </p:spPr>
      </p:pic>
      <p:sp>
        <p:nvSpPr>
          <p:cNvPr id="2" name="Slide Number Placeholder 1">
            <a:extLst>
              <a:ext uri="{FF2B5EF4-FFF2-40B4-BE49-F238E27FC236}">
                <a16:creationId xmlns:a16="http://schemas.microsoft.com/office/drawing/2014/main" id="{17ED3E09-0F31-42F3-99ED-E5C9EDAE0246}"/>
              </a:ext>
            </a:extLst>
          </p:cNvPr>
          <p:cNvSpPr>
            <a:spLocks noGrp="1"/>
          </p:cNvSpPr>
          <p:nvPr>
            <p:ph type="sldNum" sz="quarter" idx="12"/>
          </p:nvPr>
        </p:nvSpPr>
        <p:spPr/>
        <p:txBody>
          <a:bodyPr/>
          <a:lstStyle/>
          <a:p>
            <a:fld id="{F835488D-5DA2-45B5-A4A4-7339B26D131D}" type="slidenum">
              <a:rPr lang="en-US" smtClean="0"/>
              <a:t>124</a:t>
            </a:fld>
            <a:endParaRPr lang="en-US"/>
          </a:p>
        </p:txBody>
      </p:sp>
    </p:spTree>
    <p:extLst>
      <p:ext uri="{BB962C8B-B14F-4D97-AF65-F5344CB8AC3E}">
        <p14:creationId xmlns:p14="http://schemas.microsoft.com/office/powerpoint/2010/main" val="7302896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B53AE0-ED12-49FB-B1F5-6B487CBA26D7}"/>
              </a:ext>
            </a:extLst>
          </p:cNvPr>
          <p:cNvSpPr txBox="1">
            <a:spLocks/>
          </p:cNvSpPr>
          <p:nvPr/>
        </p:nvSpPr>
        <p:spPr>
          <a:xfrm>
            <a:off x="980837" y="245284"/>
            <a:ext cx="10230325" cy="2394005"/>
          </a:xfrm>
          <a:prstGeom prst="rect">
            <a:avLst/>
          </a:prstGeom>
        </p:spPr>
        <p:txBody>
          <a:bodyP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Where is the “Self” in Quantified Self?</a:t>
            </a:r>
          </a:p>
        </p:txBody>
      </p:sp>
      <p:pic>
        <p:nvPicPr>
          <p:cNvPr id="5" name="Picture 4">
            <a:extLst>
              <a:ext uri="{FF2B5EF4-FFF2-40B4-BE49-F238E27FC236}">
                <a16:creationId xmlns:a16="http://schemas.microsoft.com/office/drawing/2014/main" id="{B89587A2-5FDB-4CC5-AF2E-4B29FD1A86A6}"/>
              </a:ext>
            </a:extLst>
          </p:cNvPr>
          <p:cNvPicPr>
            <a:picLocks noChangeAspect="1"/>
          </p:cNvPicPr>
          <p:nvPr/>
        </p:nvPicPr>
        <p:blipFill>
          <a:blip r:embed="rId2"/>
          <a:stretch>
            <a:fillRect/>
          </a:stretch>
        </p:blipFill>
        <p:spPr>
          <a:xfrm>
            <a:off x="251464" y="1050006"/>
            <a:ext cx="6201291" cy="5645838"/>
          </a:xfrm>
          <a:prstGeom prst="rect">
            <a:avLst/>
          </a:prstGeom>
        </p:spPr>
      </p:pic>
      <p:pic>
        <p:nvPicPr>
          <p:cNvPr id="7" name="Picture 6">
            <a:extLst>
              <a:ext uri="{FF2B5EF4-FFF2-40B4-BE49-F238E27FC236}">
                <a16:creationId xmlns:a16="http://schemas.microsoft.com/office/drawing/2014/main" id="{5D1E1FA9-1277-483E-AA87-1E70FA4421FD}"/>
              </a:ext>
            </a:extLst>
          </p:cNvPr>
          <p:cNvPicPr>
            <a:picLocks noChangeAspect="1"/>
          </p:cNvPicPr>
          <p:nvPr/>
        </p:nvPicPr>
        <p:blipFill>
          <a:blip r:embed="rId3"/>
          <a:stretch>
            <a:fillRect/>
          </a:stretch>
        </p:blipFill>
        <p:spPr>
          <a:xfrm>
            <a:off x="7298114" y="5620640"/>
            <a:ext cx="4402050" cy="992076"/>
          </a:xfrm>
          <a:prstGeom prst="rect">
            <a:avLst/>
          </a:prstGeom>
        </p:spPr>
      </p:pic>
      <p:sp>
        <p:nvSpPr>
          <p:cNvPr id="8" name="TextBox 7">
            <a:extLst>
              <a:ext uri="{FF2B5EF4-FFF2-40B4-BE49-F238E27FC236}">
                <a16:creationId xmlns:a16="http://schemas.microsoft.com/office/drawing/2014/main" id="{0CBE2434-F42D-42C4-ACFF-E37201AE205E}"/>
              </a:ext>
            </a:extLst>
          </p:cNvPr>
          <p:cNvSpPr txBox="1"/>
          <p:nvPr/>
        </p:nvSpPr>
        <p:spPr>
          <a:xfrm>
            <a:off x="7502236" y="2026227"/>
            <a:ext cx="2992582" cy="1938992"/>
          </a:xfrm>
          <a:prstGeom prst="rect">
            <a:avLst/>
          </a:prstGeom>
          <a:noFill/>
        </p:spPr>
        <p:txBody>
          <a:bodyPr wrap="square" rtlCol="0">
            <a:spAutoFit/>
          </a:bodyPr>
          <a:lstStyle/>
          <a:p>
            <a:r>
              <a:rPr lang="en-US" sz="2400" dirty="0"/>
              <a:t>Only briefly mentions the multiplicity of the self, motivates further exploration</a:t>
            </a:r>
          </a:p>
        </p:txBody>
      </p:sp>
      <p:sp>
        <p:nvSpPr>
          <p:cNvPr id="2" name="Slide Number Placeholder 1">
            <a:extLst>
              <a:ext uri="{FF2B5EF4-FFF2-40B4-BE49-F238E27FC236}">
                <a16:creationId xmlns:a16="http://schemas.microsoft.com/office/drawing/2014/main" id="{1323D040-C1C4-4905-B030-FE3D8325125B}"/>
              </a:ext>
            </a:extLst>
          </p:cNvPr>
          <p:cNvSpPr>
            <a:spLocks noGrp="1"/>
          </p:cNvSpPr>
          <p:nvPr>
            <p:ph type="sldNum" sz="quarter" idx="12"/>
          </p:nvPr>
        </p:nvSpPr>
        <p:spPr/>
        <p:txBody>
          <a:bodyPr/>
          <a:lstStyle/>
          <a:p>
            <a:fld id="{F835488D-5DA2-45B5-A4A4-7339B26D131D}" type="slidenum">
              <a:rPr lang="en-US" smtClean="0"/>
              <a:t>125</a:t>
            </a:fld>
            <a:endParaRPr lang="en-US"/>
          </a:p>
        </p:txBody>
      </p:sp>
    </p:spTree>
    <p:extLst>
      <p:ext uri="{BB962C8B-B14F-4D97-AF65-F5344CB8AC3E}">
        <p14:creationId xmlns:p14="http://schemas.microsoft.com/office/powerpoint/2010/main" val="293755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Personal Informatics for </a:t>
            </a:r>
          </a:p>
          <a:p>
            <a:pPr algn="ctr"/>
            <a:r>
              <a:rPr lang="en-US" sz="3600" dirty="0">
                <a:latin typeface="Mangal" panose="02040503050203030202" pitchFamily="18" charset="0"/>
                <a:cs typeface="Mangal" panose="02040503050203030202" pitchFamily="18" charset="0"/>
              </a:rPr>
              <a:t>Self-Development</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Personal Informatics Theories and Methods</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Methods for Eliciting Self-Repot</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the Self</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Self-Development</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Visualization and Mental Models</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Self-as-Needs</a:t>
            </a:r>
            <a:r>
              <a:rPr lang="en-US" dirty="0">
                <a:latin typeface="Mangal" panose="02040503050203030202" pitchFamily="18" charset="0"/>
                <a:cs typeface="Mangal" panose="02040503050203030202" pitchFamily="18" charset="0"/>
              </a:rPr>
              <a:t> application to sustainability</a:t>
            </a:r>
          </a:p>
        </p:txBody>
      </p:sp>
      <p:sp>
        <p:nvSpPr>
          <p:cNvPr id="9" name="Star: 5 Points 8">
            <a:extLst>
              <a:ext uri="{FF2B5EF4-FFF2-40B4-BE49-F238E27FC236}">
                <a16:creationId xmlns:a16="http://schemas.microsoft.com/office/drawing/2014/main" id="{D6A7EC1D-DA4D-434B-83C9-AC33502BA189}"/>
              </a:ext>
            </a:extLst>
          </p:cNvPr>
          <p:cNvSpPr/>
          <p:nvPr/>
        </p:nvSpPr>
        <p:spPr>
          <a:xfrm>
            <a:off x="5971139" y="1054567"/>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0C5C9806-DFC0-4169-9BDD-EC486EF45D0B}"/>
              </a:ext>
            </a:extLst>
          </p:cNvPr>
          <p:cNvSpPr>
            <a:spLocks noGrp="1"/>
          </p:cNvSpPr>
          <p:nvPr>
            <p:ph type="sldNum" sz="quarter" idx="12"/>
          </p:nvPr>
        </p:nvSpPr>
        <p:spPr/>
        <p:txBody>
          <a:bodyPr/>
          <a:lstStyle/>
          <a:p>
            <a:fld id="{F835488D-5DA2-45B5-A4A4-7339B26D131D}" type="slidenum">
              <a:rPr lang="en-US" smtClean="0"/>
              <a:t>126</a:t>
            </a:fld>
            <a:endParaRPr lang="en-US"/>
          </a:p>
        </p:txBody>
      </p:sp>
    </p:spTree>
    <p:extLst>
      <p:ext uri="{BB962C8B-B14F-4D97-AF65-F5344CB8AC3E}">
        <p14:creationId xmlns:p14="http://schemas.microsoft.com/office/powerpoint/2010/main" val="18204218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92B1-DA2D-4271-863D-20305F54514A}"/>
              </a:ext>
            </a:extLst>
          </p:cNvPr>
          <p:cNvSpPr>
            <a:spLocks noGrp="1"/>
          </p:cNvSpPr>
          <p:nvPr>
            <p:ph type="title"/>
          </p:nvPr>
        </p:nvSpPr>
        <p:spPr>
          <a:xfrm>
            <a:off x="913795" y="96350"/>
            <a:ext cx="10353762" cy="970450"/>
          </a:xfrm>
        </p:spPr>
        <p:txBody>
          <a:bodyPr/>
          <a:lstStyle/>
          <a:p>
            <a:r>
              <a:rPr lang="en-US" dirty="0"/>
              <a:t>Theories of the Self</a:t>
            </a:r>
          </a:p>
        </p:txBody>
      </p:sp>
      <p:sp>
        <p:nvSpPr>
          <p:cNvPr id="3" name="Slide Number Placeholder 2">
            <a:extLst>
              <a:ext uri="{FF2B5EF4-FFF2-40B4-BE49-F238E27FC236}">
                <a16:creationId xmlns:a16="http://schemas.microsoft.com/office/drawing/2014/main" id="{886A21E4-4167-4575-B206-13C387636A7A}"/>
              </a:ext>
            </a:extLst>
          </p:cNvPr>
          <p:cNvSpPr>
            <a:spLocks noGrp="1"/>
          </p:cNvSpPr>
          <p:nvPr>
            <p:ph type="sldNum" sz="quarter" idx="12"/>
          </p:nvPr>
        </p:nvSpPr>
        <p:spPr/>
        <p:txBody>
          <a:bodyPr/>
          <a:lstStyle/>
          <a:p>
            <a:fld id="{F835488D-5DA2-45B5-A4A4-7339B26D131D}" type="slidenum">
              <a:rPr lang="en-US" smtClean="0"/>
              <a:t>127</a:t>
            </a:fld>
            <a:endParaRPr lang="en-US"/>
          </a:p>
        </p:txBody>
      </p:sp>
      <p:pic>
        <p:nvPicPr>
          <p:cNvPr id="5" name="Picture 4">
            <a:extLst>
              <a:ext uri="{FF2B5EF4-FFF2-40B4-BE49-F238E27FC236}">
                <a16:creationId xmlns:a16="http://schemas.microsoft.com/office/drawing/2014/main" id="{D1D53F36-3F7E-4035-B40A-35B838E4AC04}"/>
              </a:ext>
            </a:extLst>
          </p:cNvPr>
          <p:cNvPicPr>
            <a:picLocks noChangeAspect="1"/>
          </p:cNvPicPr>
          <p:nvPr/>
        </p:nvPicPr>
        <p:blipFill>
          <a:blip r:embed="rId2"/>
          <a:stretch>
            <a:fillRect/>
          </a:stretch>
        </p:blipFill>
        <p:spPr>
          <a:xfrm>
            <a:off x="392440" y="1333208"/>
            <a:ext cx="3572374" cy="2095792"/>
          </a:xfrm>
          <a:prstGeom prst="rect">
            <a:avLst/>
          </a:prstGeom>
        </p:spPr>
      </p:pic>
      <p:pic>
        <p:nvPicPr>
          <p:cNvPr id="7" name="Picture 6">
            <a:extLst>
              <a:ext uri="{FF2B5EF4-FFF2-40B4-BE49-F238E27FC236}">
                <a16:creationId xmlns:a16="http://schemas.microsoft.com/office/drawing/2014/main" id="{AB2ED789-B9CC-4567-AE57-C4E946B9D288}"/>
              </a:ext>
            </a:extLst>
          </p:cNvPr>
          <p:cNvPicPr>
            <a:picLocks noChangeAspect="1"/>
          </p:cNvPicPr>
          <p:nvPr/>
        </p:nvPicPr>
        <p:blipFill>
          <a:blip r:embed="rId3"/>
          <a:stretch>
            <a:fillRect/>
          </a:stretch>
        </p:blipFill>
        <p:spPr>
          <a:xfrm>
            <a:off x="3964814" y="4016407"/>
            <a:ext cx="7640116" cy="1609950"/>
          </a:xfrm>
          <a:prstGeom prst="rect">
            <a:avLst/>
          </a:prstGeom>
        </p:spPr>
      </p:pic>
      <p:sp>
        <p:nvSpPr>
          <p:cNvPr id="8" name="Title 1">
            <a:extLst>
              <a:ext uri="{FF2B5EF4-FFF2-40B4-BE49-F238E27FC236}">
                <a16:creationId xmlns:a16="http://schemas.microsoft.com/office/drawing/2014/main" id="{8B8A8E9B-2779-4A5B-BCED-67EA07B7CFB2}"/>
              </a:ext>
            </a:extLst>
          </p:cNvPr>
          <p:cNvSpPr txBox="1">
            <a:spLocks/>
          </p:cNvSpPr>
          <p:nvPr/>
        </p:nvSpPr>
        <p:spPr>
          <a:xfrm>
            <a:off x="2365058" y="3061223"/>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Three Components:</a:t>
            </a:r>
          </a:p>
        </p:txBody>
      </p:sp>
    </p:spTree>
    <p:extLst>
      <p:ext uri="{BB962C8B-B14F-4D97-AF65-F5344CB8AC3E}">
        <p14:creationId xmlns:p14="http://schemas.microsoft.com/office/powerpoint/2010/main" val="111576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92B1-DA2D-4271-863D-20305F54514A}"/>
              </a:ext>
            </a:extLst>
          </p:cNvPr>
          <p:cNvSpPr>
            <a:spLocks noGrp="1"/>
          </p:cNvSpPr>
          <p:nvPr>
            <p:ph type="title"/>
          </p:nvPr>
        </p:nvSpPr>
        <p:spPr>
          <a:xfrm>
            <a:off x="913795" y="96350"/>
            <a:ext cx="10353762" cy="970450"/>
          </a:xfrm>
        </p:spPr>
        <p:txBody>
          <a:bodyPr/>
          <a:lstStyle/>
          <a:p>
            <a:r>
              <a:rPr lang="en-US" dirty="0"/>
              <a:t>Constituents of the Self</a:t>
            </a:r>
          </a:p>
        </p:txBody>
      </p:sp>
      <p:sp>
        <p:nvSpPr>
          <p:cNvPr id="3" name="Slide Number Placeholder 2">
            <a:extLst>
              <a:ext uri="{FF2B5EF4-FFF2-40B4-BE49-F238E27FC236}">
                <a16:creationId xmlns:a16="http://schemas.microsoft.com/office/drawing/2014/main" id="{D750F2F3-12D4-47C6-82AC-CA14B8CB04DD}"/>
              </a:ext>
            </a:extLst>
          </p:cNvPr>
          <p:cNvSpPr>
            <a:spLocks noGrp="1"/>
          </p:cNvSpPr>
          <p:nvPr>
            <p:ph type="sldNum" sz="quarter" idx="12"/>
          </p:nvPr>
        </p:nvSpPr>
        <p:spPr/>
        <p:txBody>
          <a:bodyPr/>
          <a:lstStyle/>
          <a:p>
            <a:fld id="{F835488D-5DA2-45B5-A4A4-7339B26D131D}" type="slidenum">
              <a:rPr lang="en-US" smtClean="0"/>
              <a:t>128</a:t>
            </a:fld>
            <a:endParaRPr lang="en-US"/>
          </a:p>
        </p:txBody>
      </p:sp>
      <p:pic>
        <p:nvPicPr>
          <p:cNvPr id="4" name="Picture 3" descr="Diagram&#10;&#10;Description automatically generated">
            <a:extLst>
              <a:ext uri="{FF2B5EF4-FFF2-40B4-BE49-F238E27FC236}">
                <a16:creationId xmlns:a16="http://schemas.microsoft.com/office/drawing/2014/main" id="{FB8D04D5-6C8B-4E72-B175-1AFC2E971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73" y="1591374"/>
            <a:ext cx="11267557" cy="3207552"/>
          </a:xfrm>
          <a:prstGeom prst="rect">
            <a:avLst/>
          </a:prstGeom>
        </p:spPr>
      </p:pic>
      <p:pic>
        <p:nvPicPr>
          <p:cNvPr id="9" name="Picture 8">
            <a:extLst>
              <a:ext uri="{FF2B5EF4-FFF2-40B4-BE49-F238E27FC236}">
                <a16:creationId xmlns:a16="http://schemas.microsoft.com/office/drawing/2014/main" id="{E1707909-716E-46C7-92A1-2F4E5CD2668F}"/>
              </a:ext>
            </a:extLst>
          </p:cNvPr>
          <p:cNvPicPr>
            <a:picLocks noChangeAspect="1"/>
          </p:cNvPicPr>
          <p:nvPr/>
        </p:nvPicPr>
        <p:blipFill>
          <a:blip r:embed="rId4"/>
          <a:stretch>
            <a:fillRect/>
          </a:stretch>
        </p:blipFill>
        <p:spPr>
          <a:xfrm>
            <a:off x="5926978" y="5323501"/>
            <a:ext cx="5714652" cy="1438149"/>
          </a:xfrm>
          <a:prstGeom prst="rect">
            <a:avLst/>
          </a:prstGeom>
        </p:spPr>
      </p:pic>
      <p:sp>
        <p:nvSpPr>
          <p:cNvPr id="10" name="Title 1">
            <a:extLst>
              <a:ext uri="{FF2B5EF4-FFF2-40B4-BE49-F238E27FC236}">
                <a16:creationId xmlns:a16="http://schemas.microsoft.com/office/drawing/2014/main" id="{4F3FB2D0-9B71-4901-AA58-89AEC166A820}"/>
              </a:ext>
            </a:extLst>
          </p:cNvPr>
          <p:cNvSpPr txBox="1">
            <a:spLocks/>
          </p:cNvSpPr>
          <p:nvPr/>
        </p:nvSpPr>
        <p:spPr>
          <a:xfrm>
            <a:off x="0" y="53235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MSF</a:t>
            </a:r>
          </a:p>
        </p:txBody>
      </p:sp>
      <p:sp>
        <p:nvSpPr>
          <p:cNvPr id="11" name="Explosion: 8 Points 10">
            <a:extLst>
              <a:ext uri="{FF2B5EF4-FFF2-40B4-BE49-F238E27FC236}">
                <a16:creationId xmlns:a16="http://schemas.microsoft.com/office/drawing/2014/main" id="{0C2913E8-2D76-45EE-A433-7E2EEC60CC9A}"/>
              </a:ext>
            </a:extLst>
          </p:cNvPr>
          <p:cNvSpPr/>
          <p:nvPr/>
        </p:nvSpPr>
        <p:spPr>
          <a:xfrm>
            <a:off x="550370" y="4707082"/>
            <a:ext cx="4073235" cy="197133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Network Structure of the Self</a:t>
            </a:r>
          </a:p>
        </p:txBody>
      </p:sp>
    </p:spTree>
    <p:extLst>
      <p:ext uri="{BB962C8B-B14F-4D97-AF65-F5344CB8AC3E}">
        <p14:creationId xmlns:p14="http://schemas.microsoft.com/office/powerpoint/2010/main" val="27558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92B1-DA2D-4271-863D-20305F54514A}"/>
              </a:ext>
            </a:extLst>
          </p:cNvPr>
          <p:cNvSpPr>
            <a:spLocks noGrp="1"/>
          </p:cNvSpPr>
          <p:nvPr>
            <p:ph type="title"/>
          </p:nvPr>
        </p:nvSpPr>
        <p:spPr>
          <a:xfrm>
            <a:off x="913795" y="96350"/>
            <a:ext cx="10353762" cy="970450"/>
          </a:xfrm>
        </p:spPr>
        <p:txBody>
          <a:bodyPr/>
          <a:lstStyle/>
          <a:p>
            <a:r>
              <a:rPr lang="en-US" dirty="0"/>
              <a:t>Evolving Self</a:t>
            </a:r>
          </a:p>
        </p:txBody>
      </p:sp>
      <p:sp>
        <p:nvSpPr>
          <p:cNvPr id="5" name="Slide Number Placeholder 4">
            <a:extLst>
              <a:ext uri="{FF2B5EF4-FFF2-40B4-BE49-F238E27FC236}">
                <a16:creationId xmlns:a16="http://schemas.microsoft.com/office/drawing/2014/main" id="{4EC752DE-CD85-42EC-8947-8D73B93FB72F}"/>
              </a:ext>
            </a:extLst>
          </p:cNvPr>
          <p:cNvSpPr>
            <a:spLocks noGrp="1"/>
          </p:cNvSpPr>
          <p:nvPr>
            <p:ph type="sldNum" sz="quarter" idx="12"/>
          </p:nvPr>
        </p:nvSpPr>
        <p:spPr/>
        <p:txBody>
          <a:bodyPr/>
          <a:lstStyle/>
          <a:p>
            <a:fld id="{F835488D-5DA2-45B5-A4A4-7339B26D131D}" type="slidenum">
              <a:rPr lang="en-US" smtClean="0"/>
              <a:t>129</a:t>
            </a:fld>
            <a:endParaRPr lang="en-US"/>
          </a:p>
        </p:txBody>
      </p:sp>
      <p:pic>
        <p:nvPicPr>
          <p:cNvPr id="4" name="Picture 3" descr="Diagram&#10;&#10;Description automatically generated">
            <a:extLst>
              <a:ext uri="{FF2B5EF4-FFF2-40B4-BE49-F238E27FC236}">
                <a16:creationId xmlns:a16="http://schemas.microsoft.com/office/drawing/2014/main" id="{FB8D04D5-6C8B-4E72-B175-1AFC2E9714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74" y="1282281"/>
            <a:ext cx="4413116" cy="1256288"/>
          </a:xfrm>
          <a:prstGeom prst="rect">
            <a:avLst/>
          </a:prstGeom>
        </p:spPr>
      </p:pic>
      <p:pic>
        <p:nvPicPr>
          <p:cNvPr id="12" name="Picture 11" descr="Diagram&#10;&#10;Description automatically generated">
            <a:extLst>
              <a:ext uri="{FF2B5EF4-FFF2-40B4-BE49-F238E27FC236}">
                <a16:creationId xmlns:a16="http://schemas.microsoft.com/office/drawing/2014/main" id="{0BD9A496-DB96-41D7-8811-67230E0E2F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560" y="2923240"/>
            <a:ext cx="4413116" cy="1256288"/>
          </a:xfrm>
          <a:prstGeom prst="rect">
            <a:avLst/>
          </a:prstGeom>
        </p:spPr>
      </p:pic>
      <p:pic>
        <p:nvPicPr>
          <p:cNvPr id="13" name="Picture 12" descr="Diagram&#10;&#10;Description automatically generated">
            <a:extLst>
              <a:ext uri="{FF2B5EF4-FFF2-40B4-BE49-F238E27FC236}">
                <a16:creationId xmlns:a16="http://schemas.microsoft.com/office/drawing/2014/main" id="{1436C3E7-4CD4-475B-93EE-8CAB675E1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453" y="4562170"/>
            <a:ext cx="4413116" cy="1256288"/>
          </a:xfrm>
          <a:prstGeom prst="rect">
            <a:avLst/>
          </a:prstGeom>
        </p:spPr>
      </p:pic>
      <p:sp>
        <p:nvSpPr>
          <p:cNvPr id="14" name="Title 1">
            <a:extLst>
              <a:ext uri="{FF2B5EF4-FFF2-40B4-BE49-F238E27FC236}">
                <a16:creationId xmlns:a16="http://schemas.microsoft.com/office/drawing/2014/main" id="{E506ACC5-8002-49ED-9E88-D7FE327EEB95}"/>
              </a:ext>
            </a:extLst>
          </p:cNvPr>
          <p:cNvSpPr txBox="1">
            <a:spLocks/>
          </p:cNvSpPr>
          <p:nvPr/>
        </p:nvSpPr>
        <p:spPr>
          <a:xfrm>
            <a:off x="1551764" y="1397779"/>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Past Self</a:t>
            </a:r>
          </a:p>
        </p:txBody>
      </p:sp>
      <p:sp>
        <p:nvSpPr>
          <p:cNvPr id="15" name="Title 1">
            <a:extLst>
              <a:ext uri="{FF2B5EF4-FFF2-40B4-BE49-F238E27FC236}">
                <a16:creationId xmlns:a16="http://schemas.microsoft.com/office/drawing/2014/main" id="{6754B09B-5641-4115-8D80-1670A45D5746}"/>
              </a:ext>
            </a:extLst>
          </p:cNvPr>
          <p:cNvSpPr txBox="1">
            <a:spLocks/>
          </p:cNvSpPr>
          <p:nvPr/>
        </p:nvSpPr>
        <p:spPr>
          <a:xfrm>
            <a:off x="2990688" y="292324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Current Self</a:t>
            </a:r>
          </a:p>
        </p:txBody>
      </p:sp>
      <p:sp>
        <p:nvSpPr>
          <p:cNvPr id="16" name="Title 1">
            <a:extLst>
              <a:ext uri="{FF2B5EF4-FFF2-40B4-BE49-F238E27FC236}">
                <a16:creationId xmlns:a16="http://schemas.microsoft.com/office/drawing/2014/main" id="{44D0F08A-49DE-4DB0-8B85-D65A8D97F1B4}"/>
              </a:ext>
            </a:extLst>
          </p:cNvPr>
          <p:cNvSpPr txBox="1">
            <a:spLocks/>
          </p:cNvSpPr>
          <p:nvPr/>
        </p:nvSpPr>
        <p:spPr>
          <a:xfrm>
            <a:off x="4876195" y="4705089"/>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Future Self</a:t>
            </a:r>
          </a:p>
        </p:txBody>
      </p:sp>
      <p:sp>
        <p:nvSpPr>
          <p:cNvPr id="3" name="Multiplication Sign 2">
            <a:extLst>
              <a:ext uri="{FF2B5EF4-FFF2-40B4-BE49-F238E27FC236}">
                <a16:creationId xmlns:a16="http://schemas.microsoft.com/office/drawing/2014/main" id="{834EB830-6D11-406D-AB43-C923FFD3F422}"/>
              </a:ext>
            </a:extLst>
          </p:cNvPr>
          <p:cNvSpPr/>
          <p:nvPr/>
        </p:nvSpPr>
        <p:spPr>
          <a:xfrm>
            <a:off x="592282" y="1577916"/>
            <a:ext cx="487768" cy="6650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ication Sign 16">
            <a:extLst>
              <a:ext uri="{FF2B5EF4-FFF2-40B4-BE49-F238E27FC236}">
                <a16:creationId xmlns:a16="http://schemas.microsoft.com/office/drawing/2014/main" id="{D1B4155E-5FFB-4EDD-837B-A1C8DE2961B6}"/>
              </a:ext>
            </a:extLst>
          </p:cNvPr>
          <p:cNvSpPr/>
          <p:nvPr/>
        </p:nvSpPr>
        <p:spPr>
          <a:xfrm>
            <a:off x="2990688" y="1513621"/>
            <a:ext cx="487768" cy="6650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cation Sign 17">
            <a:extLst>
              <a:ext uri="{FF2B5EF4-FFF2-40B4-BE49-F238E27FC236}">
                <a16:creationId xmlns:a16="http://schemas.microsoft.com/office/drawing/2014/main" id="{6E161E31-08A4-46FA-A19D-346E83C83E65}"/>
              </a:ext>
            </a:extLst>
          </p:cNvPr>
          <p:cNvSpPr/>
          <p:nvPr/>
        </p:nvSpPr>
        <p:spPr>
          <a:xfrm>
            <a:off x="4071440" y="4848008"/>
            <a:ext cx="487768" cy="6650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cation Sign 18">
            <a:extLst>
              <a:ext uri="{FF2B5EF4-FFF2-40B4-BE49-F238E27FC236}">
                <a16:creationId xmlns:a16="http://schemas.microsoft.com/office/drawing/2014/main" id="{E77C1788-B1EA-4C4C-87E2-B6558AB9D3F9}"/>
              </a:ext>
            </a:extLst>
          </p:cNvPr>
          <p:cNvSpPr/>
          <p:nvPr/>
        </p:nvSpPr>
        <p:spPr>
          <a:xfrm>
            <a:off x="7486585" y="4839463"/>
            <a:ext cx="487768" cy="665018"/>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Explosion: 8 Points 19">
            <a:extLst>
              <a:ext uri="{FF2B5EF4-FFF2-40B4-BE49-F238E27FC236}">
                <a16:creationId xmlns:a16="http://schemas.microsoft.com/office/drawing/2014/main" id="{48B09BC8-A556-41C0-B0DA-6E7E763E3DE4}"/>
              </a:ext>
            </a:extLst>
          </p:cNvPr>
          <p:cNvSpPr/>
          <p:nvPr/>
        </p:nvSpPr>
        <p:spPr>
          <a:xfrm>
            <a:off x="7793183" y="322118"/>
            <a:ext cx="4521108" cy="265736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i="1" dirty="0"/>
              <a:t>Dynamic</a:t>
            </a:r>
            <a:r>
              <a:rPr lang="en-US" sz="2400" dirty="0"/>
              <a:t> Network Structure of the Self</a:t>
            </a:r>
          </a:p>
        </p:txBody>
      </p:sp>
    </p:spTree>
    <p:extLst>
      <p:ext uri="{BB962C8B-B14F-4D97-AF65-F5344CB8AC3E}">
        <p14:creationId xmlns:p14="http://schemas.microsoft.com/office/powerpoint/2010/main" val="157385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DP per capita - Our World in Data">
            <a:extLst>
              <a:ext uri="{FF2B5EF4-FFF2-40B4-BE49-F238E27FC236}">
                <a16:creationId xmlns:a16="http://schemas.microsoft.com/office/drawing/2014/main" id="{CC9DE899-0FC2-43C9-B2A6-7A970D744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571500"/>
            <a:ext cx="809625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AA702B4-D655-4C08-8DC1-2D52CA8B7224}"/>
              </a:ext>
            </a:extLst>
          </p:cNvPr>
          <p:cNvSpPr>
            <a:spLocks noGrp="1"/>
          </p:cNvSpPr>
          <p:nvPr>
            <p:ph type="sldNum" sz="quarter" idx="12"/>
          </p:nvPr>
        </p:nvSpPr>
        <p:spPr/>
        <p:txBody>
          <a:bodyPr/>
          <a:lstStyle/>
          <a:p>
            <a:fld id="{F835488D-5DA2-45B5-A4A4-7339B26D131D}" type="slidenum">
              <a:rPr lang="en-US" smtClean="0"/>
              <a:t>13</a:t>
            </a:fld>
            <a:endParaRPr lang="en-US"/>
          </a:p>
        </p:txBody>
      </p:sp>
    </p:spTree>
    <p:extLst>
      <p:ext uri="{BB962C8B-B14F-4D97-AF65-F5344CB8AC3E}">
        <p14:creationId xmlns:p14="http://schemas.microsoft.com/office/powerpoint/2010/main" val="103139453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92B1-DA2D-4271-863D-20305F54514A}"/>
              </a:ext>
            </a:extLst>
          </p:cNvPr>
          <p:cNvSpPr>
            <a:spLocks noGrp="1"/>
          </p:cNvSpPr>
          <p:nvPr>
            <p:ph type="title"/>
          </p:nvPr>
        </p:nvSpPr>
        <p:spPr>
          <a:xfrm>
            <a:off x="913795" y="96350"/>
            <a:ext cx="10353762" cy="970450"/>
          </a:xfrm>
        </p:spPr>
        <p:txBody>
          <a:bodyPr/>
          <a:lstStyle/>
          <a:p>
            <a:r>
              <a:rPr lang="en-US" dirty="0"/>
              <a:t>Self-Feelings</a:t>
            </a:r>
          </a:p>
        </p:txBody>
      </p:sp>
      <p:sp>
        <p:nvSpPr>
          <p:cNvPr id="3" name="Slide Number Placeholder 2">
            <a:extLst>
              <a:ext uri="{FF2B5EF4-FFF2-40B4-BE49-F238E27FC236}">
                <a16:creationId xmlns:a16="http://schemas.microsoft.com/office/drawing/2014/main" id="{14D63062-628A-4051-8544-D0A22B335711}"/>
              </a:ext>
            </a:extLst>
          </p:cNvPr>
          <p:cNvSpPr>
            <a:spLocks noGrp="1"/>
          </p:cNvSpPr>
          <p:nvPr>
            <p:ph type="sldNum" sz="quarter" idx="12"/>
          </p:nvPr>
        </p:nvSpPr>
        <p:spPr/>
        <p:txBody>
          <a:bodyPr/>
          <a:lstStyle/>
          <a:p>
            <a:fld id="{F835488D-5DA2-45B5-A4A4-7339B26D131D}" type="slidenum">
              <a:rPr lang="en-US" smtClean="0"/>
              <a:t>130</a:t>
            </a:fld>
            <a:endParaRPr lang="en-US"/>
          </a:p>
        </p:txBody>
      </p:sp>
      <p:pic>
        <p:nvPicPr>
          <p:cNvPr id="5" name="Picture 4">
            <a:extLst>
              <a:ext uri="{FF2B5EF4-FFF2-40B4-BE49-F238E27FC236}">
                <a16:creationId xmlns:a16="http://schemas.microsoft.com/office/drawing/2014/main" id="{5FC88C91-64C5-4F1B-9C95-041F9C6B38FD}"/>
              </a:ext>
            </a:extLst>
          </p:cNvPr>
          <p:cNvPicPr>
            <a:picLocks noChangeAspect="1"/>
          </p:cNvPicPr>
          <p:nvPr/>
        </p:nvPicPr>
        <p:blipFill>
          <a:blip r:embed="rId3"/>
          <a:stretch>
            <a:fillRect/>
          </a:stretch>
        </p:blipFill>
        <p:spPr>
          <a:xfrm>
            <a:off x="330410" y="2463978"/>
            <a:ext cx="6449325" cy="2086266"/>
          </a:xfrm>
          <a:prstGeom prst="rect">
            <a:avLst/>
          </a:prstGeom>
        </p:spPr>
      </p:pic>
      <p:pic>
        <p:nvPicPr>
          <p:cNvPr id="7" name="Picture 6">
            <a:extLst>
              <a:ext uri="{FF2B5EF4-FFF2-40B4-BE49-F238E27FC236}">
                <a16:creationId xmlns:a16="http://schemas.microsoft.com/office/drawing/2014/main" id="{BB3ABA41-DDD1-410F-AA2C-0A94C6C9E2FD}"/>
              </a:ext>
            </a:extLst>
          </p:cNvPr>
          <p:cNvPicPr>
            <a:picLocks noChangeAspect="1"/>
          </p:cNvPicPr>
          <p:nvPr/>
        </p:nvPicPr>
        <p:blipFill>
          <a:blip r:embed="rId4"/>
          <a:stretch>
            <a:fillRect/>
          </a:stretch>
        </p:blipFill>
        <p:spPr>
          <a:xfrm>
            <a:off x="8553801" y="4843347"/>
            <a:ext cx="2159160" cy="678084"/>
          </a:xfrm>
          <a:prstGeom prst="rect">
            <a:avLst/>
          </a:prstGeom>
        </p:spPr>
      </p:pic>
      <p:sp>
        <p:nvSpPr>
          <p:cNvPr id="8" name="TextBox 7">
            <a:extLst>
              <a:ext uri="{FF2B5EF4-FFF2-40B4-BE49-F238E27FC236}">
                <a16:creationId xmlns:a16="http://schemas.microsoft.com/office/drawing/2014/main" id="{FEF57550-FA2C-4A36-A39F-011660DF9566}"/>
              </a:ext>
            </a:extLst>
          </p:cNvPr>
          <p:cNvSpPr txBox="1"/>
          <p:nvPr/>
        </p:nvSpPr>
        <p:spPr>
          <a:xfrm>
            <a:off x="8156863" y="2828835"/>
            <a:ext cx="2763982" cy="1938992"/>
          </a:xfrm>
          <a:prstGeom prst="rect">
            <a:avLst/>
          </a:prstGeom>
          <a:noFill/>
        </p:spPr>
        <p:txBody>
          <a:bodyPr wrap="square" rtlCol="0">
            <a:spAutoFit/>
          </a:bodyPr>
          <a:lstStyle/>
          <a:p>
            <a:pPr algn="ctr"/>
            <a:r>
              <a:rPr lang="en-US" sz="2400" dirty="0"/>
              <a:t>Mood seen as an evaluation of perceived ability to meet future demands</a:t>
            </a:r>
          </a:p>
        </p:txBody>
      </p:sp>
      <p:pic>
        <p:nvPicPr>
          <p:cNvPr id="17" name="Picture 16">
            <a:extLst>
              <a:ext uri="{FF2B5EF4-FFF2-40B4-BE49-F238E27FC236}">
                <a16:creationId xmlns:a16="http://schemas.microsoft.com/office/drawing/2014/main" id="{2B512ABC-469F-4DE7-8B54-39BC4F7C23D9}"/>
              </a:ext>
            </a:extLst>
          </p:cNvPr>
          <p:cNvPicPr>
            <a:picLocks noChangeAspect="1"/>
          </p:cNvPicPr>
          <p:nvPr/>
        </p:nvPicPr>
        <p:blipFill>
          <a:blip r:embed="rId5"/>
          <a:stretch>
            <a:fillRect/>
          </a:stretch>
        </p:blipFill>
        <p:spPr>
          <a:xfrm>
            <a:off x="648396" y="5521431"/>
            <a:ext cx="3158731" cy="794926"/>
          </a:xfrm>
          <a:prstGeom prst="rect">
            <a:avLst/>
          </a:prstGeom>
        </p:spPr>
      </p:pic>
    </p:spTree>
    <p:extLst>
      <p:ext uri="{BB962C8B-B14F-4D97-AF65-F5344CB8AC3E}">
        <p14:creationId xmlns:p14="http://schemas.microsoft.com/office/powerpoint/2010/main" val="1020489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92B1-DA2D-4271-863D-20305F54514A}"/>
              </a:ext>
            </a:extLst>
          </p:cNvPr>
          <p:cNvSpPr>
            <a:spLocks noGrp="1"/>
          </p:cNvSpPr>
          <p:nvPr>
            <p:ph type="title"/>
          </p:nvPr>
        </p:nvSpPr>
        <p:spPr>
          <a:xfrm>
            <a:off x="913795" y="96350"/>
            <a:ext cx="10353762" cy="970450"/>
          </a:xfrm>
        </p:spPr>
        <p:txBody>
          <a:bodyPr/>
          <a:lstStyle/>
          <a:p>
            <a:r>
              <a:rPr lang="en-US" dirty="0"/>
              <a:t>Self-Seeking and Self-Preservation</a:t>
            </a:r>
          </a:p>
        </p:txBody>
      </p:sp>
      <p:sp>
        <p:nvSpPr>
          <p:cNvPr id="3" name="Slide Number Placeholder 2">
            <a:extLst>
              <a:ext uri="{FF2B5EF4-FFF2-40B4-BE49-F238E27FC236}">
                <a16:creationId xmlns:a16="http://schemas.microsoft.com/office/drawing/2014/main" id="{899DB686-3177-4148-B31F-67ACE133730D}"/>
              </a:ext>
            </a:extLst>
          </p:cNvPr>
          <p:cNvSpPr>
            <a:spLocks noGrp="1"/>
          </p:cNvSpPr>
          <p:nvPr>
            <p:ph type="sldNum" sz="quarter" idx="12"/>
          </p:nvPr>
        </p:nvSpPr>
        <p:spPr/>
        <p:txBody>
          <a:bodyPr/>
          <a:lstStyle/>
          <a:p>
            <a:fld id="{F835488D-5DA2-45B5-A4A4-7339B26D131D}" type="slidenum">
              <a:rPr lang="en-US" smtClean="0"/>
              <a:t>131</a:t>
            </a:fld>
            <a:endParaRPr lang="en-US"/>
          </a:p>
        </p:txBody>
      </p:sp>
      <p:sp>
        <p:nvSpPr>
          <p:cNvPr id="8" name="TextBox 7">
            <a:extLst>
              <a:ext uri="{FF2B5EF4-FFF2-40B4-BE49-F238E27FC236}">
                <a16:creationId xmlns:a16="http://schemas.microsoft.com/office/drawing/2014/main" id="{FEF57550-FA2C-4A36-A39F-011660DF9566}"/>
              </a:ext>
            </a:extLst>
          </p:cNvPr>
          <p:cNvSpPr txBox="1"/>
          <p:nvPr/>
        </p:nvSpPr>
        <p:spPr>
          <a:xfrm>
            <a:off x="2286000" y="2598003"/>
            <a:ext cx="7367154" cy="1077218"/>
          </a:xfrm>
          <a:prstGeom prst="rect">
            <a:avLst/>
          </a:prstGeom>
          <a:noFill/>
        </p:spPr>
        <p:txBody>
          <a:bodyPr wrap="square" rtlCol="0">
            <a:spAutoFit/>
          </a:bodyPr>
          <a:lstStyle/>
          <a:p>
            <a:pPr algn="ctr"/>
            <a:r>
              <a:rPr lang="en-US" sz="3200" dirty="0"/>
              <a:t>We seek to maintain our sense of self, and seek desired future or “ought” selves</a:t>
            </a:r>
          </a:p>
        </p:txBody>
      </p:sp>
      <p:pic>
        <p:nvPicPr>
          <p:cNvPr id="4" name="Picture 3">
            <a:extLst>
              <a:ext uri="{FF2B5EF4-FFF2-40B4-BE49-F238E27FC236}">
                <a16:creationId xmlns:a16="http://schemas.microsoft.com/office/drawing/2014/main" id="{D92FD391-2D52-4A91-966C-3A67529747E1}"/>
              </a:ext>
            </a:extLst>
          </p:cNvPr>
          <p:cNvPicPr>
            <a:picLocks noChangeAspect="1"/>
          </p:cNvPicPr>
          <p:nvPr/>
        </p:nvPicPr>
        <p:blipFill>
          <a:blip r:embed="rId3"/>
          <a:stretch>
            <a:fillRect/>
          </a:stretch>
        </p:blipFill>
        <p:spPr>
          <a:xfrm>
            <a:off x="174232" y="5675146"/>
            <a:ext cx="1851996" cy="1086504"/>
          </a:xfrm>
          <a:prstGeom prst="rect">
            <a:avLst/>
          </a:prstGeom>
        </p:spPr>
      </p:pic>
    </p:spTree>
    <p:extLst>
      <p:ext uri="{BB962C8B-B14F-4D97-AF65-F5344CB8AC3E}">
        <p14:creationId xmlns:p14="http://schemas.microsoft.com/office/powerpoint/2010/main" val="364970754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92B1-DA2D-4271-863D-20305F54514A}"/>
              </a:ext>
            </a:extLst>
          </p:cNvPr>
          <p:cNvSpPr>
            <a:spLocks noGrp="1"/>
          </p:cNvSpPr>
          <p:nvPr>
            <p:ph type="title"/>
          </p:nvPr>
        </p:nvSpPr>
        <p:spPr>
          <a:xfrm>
            <a:off x="1007314" y="1914759"/>
            <a:ext cx="10287604" cy="3259914"/>
          </a:xfrm>
        </p:spPr>
        <p:txBody>
          <a:bodyPr>
            <a:noAutofit/>
          </a:bodyPr>
          <a:lstStyle/>
          <a:p>
            <a:r>
              <a:rPr lang="en-US" sz="4400" dirty="0"/>
              <a:t>In summary: our views of ourself effect our affective states and behavior</a:t>
            </a:r>
            <a:br>
              <a:rPr lang="en-US" sz="4400" dirty="0"/>
            </a:br>
            <a:br>
              <a:rPr lang="en-US" sz="4400" dirty="0"/>
            </a:br>
            <a:r>
              <a:rPr lang="en-US" sz="4400" dirty="0"/>
              <a:t>The self can be conceptualized as a network of components</a:t>
            </a:r>
          </a:p>
        </p:txBody>
      </p:sp>
      <p:sp>
        <p:nvSpPr>
          <p:cNvPr id="3" name="Slide Number Placeholder 2">
            <a:extLst>
              <a:ext uri="{FF2B5EF4-FFF2-40B4-BE49-F238E27FC236}">
                <a16:creationId xmlns:a16="http://schemas.microsoft.com/office/drawing/2014/main" id="{B29E37F4-AA70-42D5-86CC-AC689335D4BE}"/>
              </a:ext>
            </a:extLst>
          </p:cNvPr>
          <p:cNvSpPr>
            <a:spLocks noGrp="1"/>
          </p:cNvSpPr>
          <p:nvPr>
            <p:ph type="sldNum" sz="quarter" idx="12"/>
          </p:nvPr>
        </p:nvSpPr>
        <p:spPr/>
        <p:txBody>
          <a:bodyPr/>
          <a:lstStyle/>
          <a:p>
            <a:fld id="{F835488D-5DA2-45B5-A4A4-7339B26D131D}" type="slidenum">
              <a:rPr lang="en-US" smtClean="0"/>
              <a:t>132</a:t>
            </a:fld>
            <a:endParaRPr lang="en-US"/>
          </a:p>
        </p:txBody>
      </p:sp>
    </p:spTree>
    <p:extLst>
      <p:ext uri="{BB962C8B-B14F-4D97-AF65-F5344CB8AC3E}">
        <p14:creationId xmlns:p14="http://schemas.microsoft.com/office/powerpoint/2010/main" val="24381638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092B1-DA2D-4271-863D-20305F54514A}"/>
              </a:ext>
            </a:extLst>
          </p:cNvPr>
          <p:cNvSpPr>
            <a:spLocks noGrp="1"/>
          </p:cNvSpPr>
          <p:nvPr>
            <p:ph type="title"/>
          </p:nvPr>
        </p:nvSpPr>
        <p:spPr>
          <a:xfrm>
            <a:off x="1007314" y="1914759"/>
            <a:ext cx="10353762" cy="970450"/>
          </a:xfrm>
        </p:spPr>
        <p:txBody>
          <a:bodyPr>
            <a:noAutofit/>
          </a:bodyPr>
          <a:lstStyle/>
          <a:p>
            <a:r>
              <a:rPr lang="en-US" sz="4400" dirty="0"/>
              <a:t>What might it mean to “develop” oneself? </a:t>
            </a:r>
          </a:p>
        </p:txBody>
      </p:sp>
      <p:sp>
        <p:nvSpPr>
          <p:cNvPr id="3" name="Slide Number Placeholder 2">
            <a:extLst>
              <a:ext uri="{FF2B5EF4-FFF2-40B4-BE49-F238E27FC236}">
                <a16:creationId xmlns:a16="http://schemas.microsoft.com/office/drawing/2014/main" id="{0704DF53-286C-44E9-B379-B6F054F004B7}"/>
              </a:ext>
            </a:extLst>
          </p:cNvPr>
          <p:cNvSpPr>
            <a:spLocks noGrp="1"/>
          </p:cNvSpPr>
          <p:nvPr>
            <p:ph type="sldNum" sz="quarter" idx="12"/>
          </p:nvPr>
        </p:nvSpPr>
        <p:spPr/>
        <p:txBody>
          <a:bodyPr/>
          <a:lstStyle/>
          <a:p>
            <a:fld id="{F835488D-5DA2-45B5-A4A4-7339B26D131D}" type="slidenum">
              <a:rPr lang="en-US" smtClean="0"/>
              <a:t>133</a:t>
            </a:fld>
            <a:endParaRPr lang="en-US"/>
          </a:p>
        </p:txBody>
      </p:sp>
    </p:spTree>
    <p:extLst>
      <p:ext uri="{BB962C8B-B14F-4D97-AF65-F5344CB8AC3E}">
        <p14:creationId xmlns:p14="http://schemas.microsoft.com/office/powerpoint/2010/main" val="23846284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Personal Informatics for </a:t>
            </a:r>
          </a:p>
          <a:p>
            <a:pPr algn="ctr"/>
            <a:r>
              <a:rPr lang="en-US" sz="3600" dirty="0">
                <a:latin typeface="Mangal" panose="02040503050203030202" pitchFamily="18" charset="0"/>
                <a:cs typeface="Mangal" panose="02040503050203030202" pitchFamily="18" charset="0"/>
              </a:rPr>
              <a:t>Self-Development</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Personal Informatics Theories and Methods</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Methods for Eliciting Self-Repot</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the Self</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Self-Development</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Visualization and Mental Models</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Self-as-Needs</a:t>
            </a:r>
            <a:r>
              <a:rPr lang="en-US" dirty="0">
                <a:latin typeface="Mangal" panose="02040503050203030202" pitchFamily="18" charset="0"/>
                <a:cs typeface="Mangal" panose="02040503050203030202" pitchFamily="18" charset="0"/>
              </a:rPr>
              <a:t> application to sustainability</a:t>
            </a:r>
          </a:p>
        </p:txBody>
      </p:sp>
      <p:sp>
        <p:nvSpPr>
          <p:cNvPr id="9" name="Star: 5 Points 8">
            <a:extLst>
              <a:ext uri="{FF2B5EF4-FFF2-40B4-BE49-F238E27FC236}">
                <a16:creationId xmlns:a16="http://schemas.microsoft.com/office/drawing/2014/main" id="{D6A7EC1D-DA4D-434B-83C9-AC33502BA189}"/>
              </a:ext>
            </a:extLst>
          </p:cNvPr>
          <p:cNvSpPr/>
          <p:nvPr/>
        </p:nvSpPr>
        <p:spPr>
          <a:xfrm>
            <a:off x="7975327" y="2713738"/>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EAA125E9-E66F-4D97-A8EE-3926DA5DDE18}"/>
              </a:ext>
            </a:extLst>
          </p:cNvPr>
          <p:cNvSpPr>
            <a:spLocks noGrp="1"/>
          </p:cNvSpPr>
          <p:nvPr>
            <p:ph type="sldNum" sz="quarter" idx="12"/>
          </p:nvPr>
        </p:nvSpPr>
        <p:spPr/>
        <p:txBody>
          <a:bodyPr/>
          <a:lstStyle/>
          <a:p>
            <a:fld id="{F835488D-5DA2-45B5-A4A4-7339B26D131D}" type="slidenum">
              <a:rPr lang="en-US" smtClean="0"/>
              <a:t>134</a:t>
            </a:fld>
            <a:endParaRPr lang="en-US"/>
          </a:p>
        </p:txBody>
      </p:sp>
    </p:spTree>
    <p:extLst>
      <p:ext uri="{BB962C8B-B14F-4D97-AF65-F5344CB8AC3E}">
        <p14:creationId xmlns:p14="http://schemas.microsoft.com/office/powerpoint/2010/main" val="37644295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50B-B9DF-43A2-8E9B-34E1F824963D}"/>
              </a:ext>
            </a:extLst>
          </p:cNvPr>
          <p:cNvSpPr>
            <a:spLocks noGrp="1"/>
          </p:cNvSpPr>
          <p:nvPr>
            <p:ph type="title"/>
          </p:nvPr>
        </p:nvSpPr>
        <p:spPr>
          <a:xfrm>
            <a:off x="1048877" y="0"/>
            <a:ext cx="10353762" cy="970450"/>
          </a:xfrm>
        </p:spPr>
        <p:txBody>
          <a:bodyPr/>
          <a:lstStyle/>
          <a:p>
            <a:r>
              <a:rPr lang="en-US" dirty="0"/>
              <a:t>Kegan’s Theory of Development</a:t>
            </a:r>
          </a:p>
        </p:txBody>
      </p:sp>
      <p:sp>
        <p:nvSpPr>
          <p:cNvPr id="3" name="Slide Number Placeholder 2">
            <a:extLst>
              <a:ext uri="{FF2B5EF4-FFF2-40B4-BE49-F238E27FC236}">
                <a16:creationId xmlns:a16="http://schemas.microsoft.com/office/drawing/2014/main" id="{7190F8D2-6C15-4687-90F7-A56BCCFDF40D}"/>
              </a:ext>
            </a:extLst>
          </p:cNvPr>
          <p:cNvSpPr>
            <a:spLocks noGrp="1"/>
          </p:cNvSpPr>
          <p:nvPr>
            <p:ph type="sldNum" sz="quarter" idx="12"/>
          </p:nvPr>
        </p:nvSpPr>
        <p:spPr/>
        <p:txBody>
          <a:bodyPr/>
          <a:lstStyle/>
          <a:p>
            <a:fld id="{F835488D-5DA2-45B5-A4A4-7339B26D131D}" type="slidenum">
              <a:rPr lang="en-US" smtClean="0"/>
              <a:t>135</a:t>
            </a:fld>
            <a:endParaRPr lang="en-US"/>
          </a:p>
        </p:txBody>
      </p:sp>
      <p:pic>
        <p:nvPicPr>
          <p:cNvPr id="6146" name="Picture 2" descr="Kegan&amp;#39;s Levels (or Constructive Developmental Theory) · Azatris&amp;#39; Belief  Codex">
            <a:extLst>
              <a:ext uri="{FF2B5EF4-FFF2-40B4-BE49-F238E27FC236}">
                <a16:creationId xmlns:a16="http://schemas.microsoft.com/office/drawing/2014/main" id="{08009B12-98B6-43AC-A75D-164BFAA994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842" y="812420"/>
            <a:ext cx="5679929" cy="59651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DB2887-8F12-43A3-A2DA-FE27C3FA94B8}"/>
              </a:ext>
            </a:extLst>
          </p:cNvPr>
          <p:cNvSpPr txBox="1"/>
          <p:nvPr/>
        </p:nvSpPr>
        <p:spPr>
          <a:xfrm>
            <a:off x="7450282" y="2286000"/>
            <a:ext cx="3522518" cy="1815882"/>
          </a:xfrm>
          <a:prstGeom prst="rect">
            <a:avLst/>
          </a:prstGeom>
          <a:noFill/>
        </p:spPr>
        <p:txBody>
          <a:bodyPr wrap="square" rtlCol="0">
            <a:spAutoFit/>
          </a:bodyPr>
          <a:lstStyle/>
          <a:p>
            <a:pPr algn="ctr"/>
            <a:r>
              <a:rPr lang="en-US" sz="2800" dirty="0"/>
              <a:t>More and more content is shifted from “subject” to “object’</a:t>
            </a:r>
          </a:p>
        </p:txBody>
      </p:sp>
      <p:sp>
        <p:nvSpPr>
          <p:cNvPr id="5" name="Arrow: Down 4">
            <a:extLst>
              <a:ext uri="{FF2B5EF4-FFF2-40B4-BE49-F238E27FC236}">
                <a16:creationId xmlns:a16="http://schemas.microsoft.com/office/drawing/2014/main" id="{3F561BFB-8020-4417-916F-A197127E5D58}"/>
              </a:ext>
            </a:extLst>
          </p:cNvPr>
          <p:cNvSpPr/>
          <p:nvPr/>
        </p:nvSpPr>
        <p:spPr>
          <a:xfrm>
            <a:off x="6670964" y="1223262"/>
            <a:ext cx="779318" cy="5143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139F51-98DD-436C-A1C6-F59A128B6C5C}"/>
              </a:ext>
            </a:extLst>
          </p:cNvPr>
          <p:cNvSpPr txBox="1"/>
          <p:nvPr/>
        </p:nvSpPr>
        <p:spPr>
          <a:xfrm>
            <a:off x="8420966" y="5577275"/>
            <a:ext cx="2384714" cy="1200329"/>
          </a:xfrm>
          <a:prstGeom prst="rect">
            <a:avLst/>
          </a:prstGeom>
          <a:noFill/>
        </p:spPr>
        <p:txBody>
          <a:bodyPr wrap="square" rtlCol="0">
            <a:spAutoFit/>
          </a:bodyPr>
          <a:lstStyle/>
          <a:p>
            <a:r>
              <a:rPr lang="en-US" dirty="0"/>
              <a:t>Note also the emphasis on “structure of meaning making”</a:t>
            </a:r>
          </a:p>
        </p:txBody>
      </p:sp>
    </p:spTree>
    <p:extLst>
      <p:ext uri="{BB962C8B-B14F-4D97-AF65-F5344CB8AC3E}">
        <p14:creationId xmlns:p14="http://schemas.microsoft.com/office/powerpoint/2010/main" val="119078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50B-B9DF-43A2-8E9B-34E1F824963D}"/>
              </a:ext>
            </a:extLst>
          </p:cNvPr>
          <p:cNvSpPr>
            <a:spLocks noGrp="1"/>
          </p:cNvSpPr>
          <p:nvPr>
            <p:ph type="title"/>
          </p:nvPr>
        </p:nvSpPr>
        <p:spPr>
          <a:xfrm>
            <a:off x="1048877" y="0"/>
            <a:ext cx="10353762" cy="970450"/>
          </a:xfrm>
        </p:spPr>
        <p:txBody>
          <a:bodyPr/>
          <a:lstStyle/>
          <a:p>
            <a:r>
              <a:rPr lang="en-US" dirty="0"/>
              <a:t>Kegan’s Theory of Development</a:t>
            </a:r>
          </a:p>
        </p:txBody>
      </p:sp>
      <p:sp>
        <p:nvSpPr>
          <p:cNvPr id="5" name="Slide Number Placeholder 4">
            <a:extLst>
              <a:ext uri="{FF2B5EF4-FFF2-40B4-BE49-F238E27FC236}">
                <a16:creationId xmlns:a16="http://schemas.microsoft.com/office/drawing/2014/main" id="{7868DA1D-8256-4BE9-9337-74986C00E9F3}"/>
              </a:ext>
            </a:extLst>
          </p:cNvPr>
          <p:cNvSpPr>
            <a:spLocks noGrp="1"/>
          </p:cNvSpPr>
          <p:nvPr>
            <p:ph type="sldNum" sz="quarter" idx="12"/>
          </p:nvPr>
        </p:nvSpPr>
        <p:spPr/>
        <p:txBody>
          <a:bodyPr/>
          <a:lstStyle/>
          <a:p>
            <a:fld id="{F835488D-5DA2-45B5-A4A4-7339B26D131D}" type="slidenum">
              <a:rPr lang="en-US" smtClean="0"/>
              <a:t>136</a:t>
            </a:fld>
            <a:endParaRPr lang="en-US"/>
          </a:p>
        </p:txBody>
      </p:sp>
      <p:pic>
        <p:nvPicPr>
          <p:cNvPr id="10242" name="Picture 2" descr="Part 1: How To Be An Adult— Kegan&amp;#39;s Theory of Adult Development | by Natali  Morad | Medium">
            <a:extLst>
              <a:ext uri="{FF2B5EF4-FFF2-40B4-BE49-F238E27FC236}">
                <a16:creationId xmlns:a16="http://schemas.microsoft.com/office/drawing/2014/main" id="{F3CC7442-E769-4C49-A766-BFF78B965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721" y="1454727"/>
            <a:ext cx="9424557" cy="47073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BF1353-7137-4769-8AF8-2F69000800A8}"/>
              </a:ext>
            </a:extLst>
          </p:cNvPr>
          <p:cNvPicPr>
            <a:picLocks noChangeAspect="1"/>
          </p:cNvPicPr>
          <p:nvPr/>
        </p:nvPicPr>
        <p:blipFill>
          <a:blip r:embed="rId4"/>
          <a:stretch>
            <a:fillRect/>
          </a:stretch>
        </p:blipFill>
        <p:spPr>
          <a:xfrm>
            <a:off x="0" y="6160048"/>
            <a:ext cx="2068005" cy="697952"/>
          </a:xfrm>
          <a:prstGeom prst="rect">
            <a:avLst/>
          </a:prstGeom>
        </p:spPr>
      </p:pic>
    </p:spTree>
    <p:extLst>
      <p:ext uri="{BB962C8B-B14F-4D97-AF65-F5344CB8AC3E}">
        <p14:creationId xmlns:p14="http://schemas.microsoft.com/office/powerpoint/2010/main" val="11584361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50B-B9DF-43A2-8E9B-34E1F824963D}"/>
              </a:ext>
            </a:extLst>
          </p:cNvPr>
          <p:cNvSpPr>
            <a:spLocks noGrp="1"/>
          </p:cNvSpPr>
          <p:nvPr>
            <p:ph type="title"/>
          </p:nvPr>
        </p:nvSpPr>
        <p:spPr>
          <a:xfrm>
            <a:off x="1048877" y="0"/>
            <a:ext cx="10353762" cy="970450"/>
          </a:xfrm>
        </p:spPr>
        <p:txBody>
          <a:bodyPr/>
          <a:lstStyle/>
          <a:p>
            <a:r>
              <a:rPr lang="en-US" dirty="0"/>
              <a:t>Kegan’s Theory of Development</a:t>
            </a:r>
          </a:p>
        </p:txBody>
      </p:sp>
      <p:sp>
        <p:nvSpPr>
          <p:cNvPr id="6" name="Slide Number Placeholder 5">
            <a:extLst>
              <a:ext uri="{FF2B5EF4-FFF2-40B4-BE49-F238E27FC236}">
                <a16:creationId xmlns:a16="http://schemas.microsoft.com/office/drawing/2014/main" id="{07AC623A-A363-49DD-98D4-F703B5EE9225}"/>
              </a:ext>
            </a:extLst>
          </p:cNvPr>
          <p:cNvSpPr>
            <a:spLocks noGrp="1"/>
          </p:cNvSpPr>
          <p:nvPr>
            <p:ph type="sldNum" sz="quarter" idx="12"/>
          </p:nvPr>
        </p:nvSpPr>
        <p:spPr/>
        <p:txBody>
          <a:bodyPr/>
          <a:lstStyle/>
          <a:p>
            <a:fld id="{F835488D-5DA2-45B5-A4A4-7339B26D131D}" type="slidenum">
              <a:rPr lang="en-US" smtClean="0"/>
              <a:t>137</a:t>
            </a:fld>
            <a:endParaRPr lang="en-US"/>
          </a:p>
        </p:txBody>
      </p:sp>
      <p:pic>
        <p:nvPicPr>
          <p:cNvPr id="11266" name="Picture 2" descr="University Educator Mindsets: How Might Adult Constructive‐Developmental  Theory Support Design of Adaptive Learning? - Stewart - 2016 - Mind, Brain,  and Education - Wiley Online Library">
            <a:extLst>
              <a:ext uri="{FF2B5EF4-FFF2-40B4-BE49-F238E27FC236}">
                <a16:creationId xmlns:a16="http://schemas.microsoft.com/office/drawing/2014/main" id="{94576A8E-F920-4146-B86C-2FFB62CB5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948" y="970450"/>
            <a:ext cx="5086614" cy="571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6552DEE-8DD7-4AD3-BB1E-778A462524B6}"/>
              </a:ext>
            </a:extLst>
          </p:cNvPr>
          <p:cNvSpPr txBox="1"/>
          <p:nvPr/>
        </p:nvSpPr>
        <p:spPr>
          <a:xfrm>
            <a:off x="7450282" y="2286000"/>
            <a:ext cx="3522518" cy="1384995"/>
          </a:xfrm>
          <a:prstGeom prst="rect">
            <a:avLst/>
          </a:prstGeom>
          <a:noFill/>
        </p:spPr>
        <p:txBody>
          <a:bodyPr wrap="square" rtlCol="0">
            <a:spAutoFit/>
          </a:bodyPr>
          <a:lstStyle/>
          <a:p>
            <a:pPr algn="ctr"/>
            <a:r>
              <a:rPr lang="en-US" sz="2800" dirty="0"/>
              <a:t>“Mindsets” or mental models change through the stages</a:t>
            </a:r>
          </a:p>
        </p:txBody>
      </p:sp>
      <p:pic>
        <p:nvPicPr>
          <p:cNvPr id="4" name="Picture 3">
            <a:extLst>
              <a:ext uri="{FF2B5EF4-FFF2-40B4-BE49-F238E27FC236}">
                <a16:creationId xmlns:a16="http://schemas.microsoft.com/office/drawing/2014/main" id="{C8BE766A-2861-4683-B5EA-F683A70F132C}"/>
              </a:ext>
            </a:extLst>
          </p:cNvPr>
          <p:cNvPicPr>
            <a:picLocks noChangeAspect="1"/>
          </p:cNvPicPr>
          <p:nvPr/>
        </p:nvPicPr>
        <p:blipFill>
          <a:blip r:embed="rId4"/>
          <a:stretch>
            <a:fillRect/>
          </a:stretch>
        </p:blipFill>
        <p:spPr>
          <a:xfrm>
            <a:off x="6717284" y="6095139"/>
            <a:ext cx="4988513" cy="762861"/>
          </a:xfrm>
          <a:prstGeom prst="rect">
            <a:avLst/>
          </a:prstGeom>
        </p:spPr>
      </p:pic>
    </p:spTree>
    <p:extLst>
      <p:ext uri="{BB962C8B-B14F-4D97-AF65-F5344CB8AC3E}">
        <p14:creationId xmlns:p14="http://schemas.microsoft.com/office/powerpoint/2010/main" val="12916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50B-B9DF-43A2-8E9B-34E1F824963D}"/>
              </a:ext>
            </a:extLst>
          </p:cNvPr>
          <p:cNvSpPr>
            <a:spLocks noGrp="1"/>
          </p:cNvSpPr>
          <p:nvPr>
            <p:ph type="title"/>
          </p:nvPr>
        </p:nvSpPr>
        <p:spPr>
          <a:xfrm>
            <a:off x="1048877" y="0"/>
            <a:ext cx="10353762" cy="970450"/>
          </a:xfrm>
        </p:spPr>
        <p:txBody>
          <a:bodyPr>
            <a:normAutofit/>
          </a:bodyPr>
          <a:lstStyle/>
          <a:p>
            <a:r>
              <a:rPr lang="en-US" dirty="0"/>
              <a:t>Fowler’s Stages of Faith</a:t>
            </a:r>
          </a:p>
        </p:txBody>
      </p:sp>
      <p:sp>
        <p:nvSpPr>
          <p:cNvPr id="8" name="Slide Number Placeholder 7">
            <a:extLst>
              <a:ext uri="{FF2B5EF4-FFF2-40B4-BE49-F238E27FC236}">
                <a16:creationId xmlns:a16="http://schemas.microsoft.com/office/drawing/2014/main" id="{DB31EB5B-443C-4A67-ADEC-914BE17B4D9C}"/>
              </a:ext>
            </a:extLst>
          </p:cNvPr>
          <p:cNvSpPr>
            <a:spLocks noGrp="1"/>
          </p:cNvSpPr>
          <p:nvPr>
            <p:ph type="sldNum" sz="quarter" idx="12"/>
          </p:nvPr>
        </p:nvSpPr>
        <p:spPr/>
        <p:txBody>
          <a:bodyPr/>
          <a:lstStyle/>
          <a:p>
            <a:fld id="{F835488D-5DA2-45B5-A4A4-7339B26D131D}" type="slidenum">
              <a:rPr lang="en-US" smtClean="0"/>
              <a:t>138</a:t>
            </a:fld>
            <a:endParaRPr lang="en-US"/>
          </a:p>
        </p:txBody>
      </p:sp>
      <p:pic>
        <p:nvPicPr>
          <p:cNvPr id="9218" name="Picture 2" descr="The Stages of Faith: Earth, Wind, Fire and Water - Development">
            <a:extLst>
              <a:ext uri="{FF2B5EF4-FFF2-40B4-BE49-F238E27FC236}">
                <a16:creationId xmlns:a16="http://schemas.microsoft.com/office/drawing/2014/main" id="{C69864FF-8E75-4145-AB06-EDA332003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893618"/>
            <a:ext cx="6878374" cy="58466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2B9D27-8049-45D9-83AE-1076D1E7364A}"/>
              </a:ext>
            </a:extLst>
          </p:cNvPr>
          <p:cNvSpPr txBox="1"/>
          <p:nvPr/>
        </p:nvSpPr>
        <p:spPr>
          <a:xfrm>
            <a:off x="7886700" y="1309254"/>
            <a:ext cx="3626427" cy="4524315"/>
          </a:xfrm>
          <a:prstGeom prst="rect">
            <a:avLst/>
          </a:prstGeom>
          <a:noFill/>
        </p:spPr>
        <p:txBody>
          <a:bodyPr wrap="square" rtlCol="0">
            <a:spAutoFit/>
          </a:bodyPr>
          <a:lstStyle/>
          <a:p>
            <a:r>
              <a:rPr lang="en-US" sz="2400" dirty="0"/>
              <a:t>Faith is...</a:t>
            </a:r>
          </a:p>
          <a:p>
            <a:endParaRPr lang="en-US" sz="2400" dirty="0"/>
          </a:p>
          <a:p>
            <a:r>
              <a:rPr lang="en-US" sz="2400" dirty="0"/>
              <a:t>“...our way of </a:t>
            </a:r>
            <a:r>
              <a:rPr lang="en-US" sz="2400" b="1" dirty="0"/>
              <a:t>finding coherence</a:t>
            </a:r>
            <a:r>
              <a:rPr lang="en-US" sz="2400" dirty="0"/>
              <a:t> in and giving </a:t>
            </a:r>
            <a:r>
              <a:rPr lang="en-US" sz="2400" b="1" dirty="0"/>
              <a:t>meaning</a:t>
            </a:r>
            <a:r>
              <a:rPr lang="en-US" sz="2400" dirty="0"/>
              <a:t> to the multiple forces and relations that make up our lives...</a:t>
            </a:r>
            <a:r>
              <a:rPr lang="en-US" sz="2400" b="1" dirty="0"/>
              <a:t>a person’s way of seeing him- or herself</a:t>
            </a:r>
            <a:r>
              <a:rPr lang="en-US" sz="2400" dirty="0"/>
              <a:t> in relation to others against a background of shared meaning and purpose”</a:t>
            </a:r>
          </a:p>
        </p:txBody>
      </p:sp>
      <p:sp>
        <p:nvSpPr>
          <p:cNvPr id="6" name="TextBox 5">
            <a:extLst>
              <a:ext uri="{FF2B5EF4-FFF2-40B4-BE49-F238E27FC236}">
                <a16:creationId xmlns:a16="http://schemas.microsoft.com/office/drawing/2014/main" id="{3BAF61ED-11B1-48D9-A75F-5DA86FC31102}"/>
              </a:ext>
            </a:extLst>
          </p:cNvPr>
          <p:cNvSpPr txBox="1"/>
          <p:nvPr/>
        </p:nvSpPr>
        <p:spPr>
          <a:xfrm>
            <a:off x="885825" y="6370904"/>
            <a:ext cx="6094268" cy="369332"/>
          </a:xfrm>
          <a:prstGeom prst="rect">
            <a:avLst/>
          </a:prstGeom>
          <a:noFill/>
        </p:spPr>
        <p:txBody>
          <a:bodyPr wrap="square">
            <a:spAutoFit/>
          </a:bodyPr>
          <a:lstStyle/>
          <a:p>
            <a:r>
              <a:rPr lang="en-US" dirty="0"/>
              <a:t>www.rodwhite.net</a:t>
            </a:r>
          </a:p>
        </p:txBody>
      </p:sp>
      <p:pic>
        <p:nvPicPr>
          <p:cNvPr id="7" name="Picture 6">
            <a:extLst>
              <a:ext uri="{FF2B5EF4-FFF2-40B4-BE49-F238E27FC236}">
                <a16:creationId xmlns:a16="http://schemas.microsoft.com/office/drawing/2014/main" id="{855CBF02-5B03-4127-90E5-5B8A70216FFA}"/>
              </a:ext>
            </a:extLst>
          </p:cNvPr>
          <p:cNvPicPr>
            <a:picLocks noChangeAspect="1"/>
          </p:cNvPicPr>
          <p:nvPr/>
        </p:nvPicPr>
        <p:blipFill>
          <a:blip r:embed="rId4"/>
          <a:stretch>
            <a:fillRect/>
          </a:stretch>
        </p:blipFill>
        <p:spPr>
          <a:xfrm>
            <a:off x="11059006" y="5106056"/>
            <a:ext cx="1132994" cy="1751944"/>
          </a:xfrm>
          <a:prstGeom prst="rect">
            <a:avLst/>
          </a:prstGeom>
        </p:spPr>
      </p:pic>
    </p:spTree>
    <p:extLst>
      <p:ext uri="{BB962C8B-B14F-4D97-AF65-F5344CB8AC3E}">
        <p14:creationId xmlns:p14="http://schemas.microsoft.com/office/powerpoint/2010/main" val="1885902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1C50B-B9DF-43A2-8E9B-34E1F824963D}"/>
              </a:ext>
            </a:extLst>
          </p:cNvPr>
          <p:cNvSpPr>
            <a:spLocks noGrp="1"/>
          </p:cNvSpPr>
          <p:nvPr>
            <p:ph type="title"/>
          </p:nvPr>
        </p:nvSpPr>
        <p:spPr>
          <a:xfrm>
            <a:off x="1048877" y="0"/>
            <a:ext cx="10353762" cy="970450"/>
          </a:xfrm>
        </p:spPr>
        <p:txBody>
          <a:bodyPr>
            <a:normAutofit/>
          </a:bodyPr>
          <a:lstStyle/>
          <a:p>
            <a:r>
              <a:rPr lang="en-US" dirty="0"/>
              <a:t>Fowler’s Contents of Faith</a:t>
            </a:r>
          </a:p>
        </p:txBody>
      </p:sp>
      <p:sp>
        <p:nvSpPr>
          <p:cNvPr id="5" name="Slide Number Placeholder 4">
            <a:extLst>
              <a:ext uri="{FF2B5EF4-FFF2-40B4-BE49-F238E27FC236}">
                <a16:creationId xmlns:a16="http://schemas.microsoft.com/office/drawing/2014/main" id="{5A89BC94-10F7-49BB-BC77-B1B4ED3245FA}"/>
              </a:ext>
            </a:extLst>
          </p:cNvPr>
          <p:cNvSpPr>
            <a:spLocks noGrp="1"/>
          </p:cNvSpPr>
          <p:nvPr>
            <p:ph type="sldNum" sz="quarter" idx="12"/>
          </p:nvPr>
        </p:nvSpPr>
        <p:spPr/>
        <p:txBody>
          <a:bodyPr/>
          <a:lstStyle/>
          <a:p>
            <a:fld id="{F835488D-5DA2-45B5-A4A4-7339B26D131D}" type="slidenum">
              <a:rPr lang="en-US" smtClean="0"/>
              <a:t>139</a:t>
            </a:fld>
            <a:endParaRPr lang="en-US"/>
          </a:p>
        </p:txBody>
      </p:sp>
      <p:sp>
        <p:nvSpPr>
          <p:cNvPr id="3" name="TextBox 2">
            <a:extLst>
              <a:ext uri="{FF2B5EF4-FFF2-40B4-BE49-F238E27FC236}">
                <a16:creationId xmlns:a16="http://schemas.microsoft.com/office/drawing/2014/main" id="{372B9D27-8049-45D9-83AE-1076D1E7364A}"/>
              </a:ext>
            </a:extLst>
          </p:cNvPr>
          <p:cNvSpPr txBox="1"/>
          <p:nvPr/>
        </p:nvSpPr>
        <p:spPr>
          <a:xfrm>
            <a:off x="3231573" y="1381990"/>
            <a:ext cx="6265718" cy="3170099"/>
          </a:xfrm>
          <a:prstGeom prst="rect">
            <a:avLst/>
          </a:prstGeom>
          <a:noFill/>
        </p:spPr>
        <p:txBody>
          <a:bodyPr wrap="square" rtlCol="0">
            <a:spAutoFit/>
          </a:bodyPr>
          <a:lstStyle/>
          <a:p>
            <a:r>
              <a:rPr lang="en-US" sz="4000" dirty="0"/>
              <a:t>Faith is...</a:t>
            </a:r>
          </a:p>
          <a:p>
            <a:endParaRPr lang="en-US" sz="4000" dirty="0"/>
          </a:p>
          <a:p>
            <a:pPr marL="342900" indent="-342900">
              <a:buAutoNum type="arabicPeriod"/>
            </a:pPr>
            <a:r>
              <a:rPr lang="en-US" sz="4000" dirty="0"/>
              <a:t>Centers of Value</a:t>
            </a:r>
          </a:p>
          <a:p>
            <a:pPr marL="342900" indent="-342900">
              <a:buAutoNum type="arabicPeriod"/>
            </a:pPr>
            <a:r>
              <a:rPr lang="en-US" sz="4000" dirty="0"/>
              <a:t>Images of Power</a:t>
            </a:r>
          </a:p>
          <a:p>
            <a:pPr marL="342900" indent="-342900">
              <a:buAutoNum type="arabicPeriod"/>
            </a:pPr>
            <a:r>
              <a:rPr lang="en-US" sz="4000" dirty="0"/>
              <a:t>Master stories</a:t>
            </a:r>
          </a:p>
        </p:txBody>
      </p:sp>
      <p:sp>
        <p:nvSpPr>
          <p:cNvPr id="4" name="TextBox 3">
            <a:extLst>
              <a:ext uri="{FF2B5EF4-FFF2-40B4-BE49-F238E27FC236}">
                <a16:creationId xmlns:a16="http://schemas.microsoft.com/office/drawing/2014/main" id="{65BCAEEC-DD3E-4580-BDB6-85C518271E13}"/>
              </a:ext>
            </a:extLst>
          </p:cNvPr>
          <p:cNvSpPr txBox="1"/>
          <p:nvPr/>
        </p:nvSpPr>
        <p:spPr>
          <a:xfrm>
            <a:off x="3096491" y="5070764"/>
            <a:ext cx="7055427" cy="1200329"/>
          </a:xfrm>
          <a:prstGeom prst="rect">
            <a:avLst/>
          </a:prstGeom>
          <a:noFill/>
        </p:spPr>
        <p:txBody>
          <a:bodyPr wrap="square" rtlCol="0">
            <a:spAutoFit/>
          </a:bodyPr>
          <a:lstStyle/>
          <a:p>
            <a:r>
              <a:rPr lang="en-US" sz="2400" dirty="0"/>
              <a:t>The “Contents” of meaning making</a:t>
            </a:r>
          </a:p>
          <a:p>
            <a:r>
              <a:rPr lang="en-US" sz="2400" dirty="0"/>
              <a:t>Faith meant to be universal – no religious requirement</a:t>
            </a:r>
          </a:p>
        </p:txBody>
      </p:sp>
    </p:spTree>
    <p:extLst>
      <p:ext uri="{BB962C8B-B14F-4D97-AF65-F5344CB8AC3E}">
        <p14:creationId xmlns:p14="http://schemas.microsoft.com/office/powerpoint/2010/main" val="3105447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E64406-E78A-32F8-C5E2-FF3C695CD517}"/>
              </a:ext>
            </a:extLst>
          </p:cNvPr>
          <p:cNvSpPr>
            <a:spLocks noGrp="1"/>
          </p:cNvSpPr>
          <p:nvPr>
            <p:ph type="sldNum" sz="quarter" idx="12"/>
          </p:nvPr>
        </p:nvSpPr>
        <p:spPr/>
        <p:txBody>
          <a:bodyPr/>
          <a:lstStyle/>
          <a:p>
            <a:fld id="{F835488D-5DA2-45B5-A4A4-7339B26D131D}" type="slidenum">
              <a:rPr lang="en-US" smtClean="0"/>
              <a:t>14</a:t>
            </a:fld>
            <a:endParaRPr lang="en-US"/>
          </a:p>
        </p:txBody>
      </p:sp>
      <p:pic>
        <p:nvPicPr>
          <p:cNvPr id="4" name="Picture 3">
            <a:extLst>
              <a:ext uri="{FF2B5EF4-FFF2-40B4-BE49-F238E27FC236}">
                <a16:creationId xmlns:a16="http://schemas.microsoft.com/office/drawing/2014/main" id="{6C7DCEAB-9E37-35DA-F588-F5802B747C7F}"/>
              </a:ext>
            </a:extLst>
          </p:cNvPr>
          <p:cNvPicPr>
            <a:picLocks noChangeAspect="1"/>
          </p:cNvPicPr>
          <p:nvPr/>
        </p:nvPicPr>
        <p:blipFill>
          <a:blip r:embed="rId2"/>
          <a:stretch>
            <a:fillRect/>
          </a:stretch>
        </p:blipFill>
        <p:spPr>
          <a:xfrm>
            <a:off x="1929729" y="210074"/>
            <a:ext cx="8332542" cy="5493983"/>
          </a:xfrm>
          <a:prstGeom prst="rect">
            <a:avLst/>
          </a:prstGeom>
        </p:spPr>
      </p:pic>
      <p:sp>
        <p:nvSpPr>
          <p:cNvPr id="5" name="TextBox 4">
            <a:extLst>
              <a:ext uri="{FF2B5EF4-FFF2-40B4-BE49-F238E27FC236}">
                <a16:creationId xmlns:a16="http://schemas.microsoft.com/office/drawing/2014/main" id="{CA6952F4-7BCF-10EC-7D49-1C9366E366F5}"/>
              </a:ext>
            </a:extLst>
          </p:cNvPr>
          <p:cNvSpPr txBox="1"/>
          <p:nvPr/>
        </p:nvSpPr>
        <p:spPr>
          <a:xfrm>
            <a:off x="1253448" y="5916910"/>
            <a:ext cx="9431676" cy="461665"/>
          </a:xfrm>
          <a:prstGeom prst="rect">
            <a:avLst/>
          </a:prstGeom>
          <a:noFill/>
        </p:spPr>
        <p:txBody>
          <a:bodyPr wrap="square" rtlCol="0">
            <a:spAutoFit/>
          </a:bodyPr>
          <a:lstStyle/>
          <a:p>
            <a:r>
              <a:rPr lang="en-US" sz="2400" dirty="0"/>
              <a:t>At some point, increasing GDP does not seem to increase “happiness”</a:t>
            </a:r>
          </a:p>
        </p:txBody>
      </p:sp>
    </p:spTree>
    <p:extLst>
      <p:ext uri="{BB962C8B-B14F-4D97-AF65-F5344CB8AC3E}">
        <p14:creationId xmlns:p14="http://schemas.microsoft.com/office/powerpoint/2010/main" val="31345814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3821-A2C4-409E-BD85-3706D4976B9E}"/>
              </a:ext>
            </a:extLst>
          </p:cNvPr>
          <p:cNvSpPr>
            <a:spLocks noGrp="1"/>
          </p:cNvSpPr>
          <p:nvPr>
            <p:ph type="title"/>
          </p:nvPr>
        </p:nvSpPr>
        <p:spPr>
          <a:xfrm>
            <a:off x="919119" y="994064"/>
            <a:ext cx="10353762" cy="970450"/>
          </a:xfrm>
        </p:spPr>
        <p:txBody>
          <a:bodyPr/>
          <a:lstStyle/>
          <a:p>
            <a:r>
              <a:rPr lang="en-US" dirty="0"/>
              <a:t>This stuff is all “in our heads”</a:t>
            </a:r>
          </a:p>
        </p:txBody>
      </p:sp>
      <p:sp>
        <p:nvSpPr>
          <p:cNvPr id="3" name="Slide Number Placeholder 2">
            <a:extLst>
              <a:ext uri="{FF2B5EF4-FFF2-40B4-BE49-F238E27FC236}">
                <a16:creationId xmlns:a16="http://schemas.microsoft.com/office/drawing/2014/main" id="{56436C8A-15D5-44C7-9115-2A328E6A3094}"/>
              </a:ext>
            </a:extLst>
          </p:cNvPr>
          <p:cNvSpPr>
            <a:spLocks noGrp="1"/>
          </p:cNvSpPr>
          <p:nvPr>
            <p:ph type="sldNum" sz="quarter" idx="12"/>
          </p:nvPr>
        </p:nvSpPr>
        <p:spPr/>
        <p:txBody>
          <a:bodyPr/>
          <a:lstStyle/>
          <a:p>
            <a:fld id="{F835488D-5DA2-45B5-A4A4-7339B26D131D}" type="slidenum">
              <a:rPr lang="en-US" smtClean="0"/>
              <a:t>140</a:t>
            </a:fld>
            <a:endParaRPr lang="en-US"/>
          </a:p>
        </p:txBody>
      </p:sp>
      <p:sp>
        <p:nvSpPr>
          <p:cNvPr id="4" name="Title 1">
            <a:extLst>
              <a:ext uri="{FF2B5EF4-FFF2-40B4-BE49-F238E27FC236}">
                <a16:creationId xmlns:a16="http://schemas.microsoft.com/office/drawing/2014/main" id="{535CD78D-BF37-4DAC-A60B-554513D6B23E}"/>
              </a:ext>
            </a:extLst>
          </p:cNvPr>
          <p:cNvSpPr txBox="1">
            <a:spLocks/>
          </p:cNvSpPr>
          <p:nvPr/>
        </p:nvSpPr>
        <p:spPr>
          <a:xfrm>
            <a:off x="919119" y="34290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How do we “get it out”? </a:t>
            </a:r>
          </a:p>
        </p:txBody>
      </p:sp>
    </p:spTree>
    <p:extLst>
      <p:ext uri="{BB962C8B-B14F-4D97-AF65-F5344CB8AC3E}">
        <p14:creationId xmlns:p14="http://schemas.microsoft.com/office/powerpoint/2010/main" val="230259611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Personal Informatics for </a:t>
            </a:r>
          </a:p>
          <a:p>
            <a:pPr algn="ctr"/>
            <a:r>
              <a:rPr lang="en-US" sz="3600" dirty="0">
                <a:latin typeface="Mangal" panose="02040503050203030202" pitchFamily="18" charset="0"/>
                <a:cs typeface="Mangal" panose="02040503050203030202" pitchFamily="18" charset="0"/>
              </a:rPr>
              <a:t>Self-Development</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Personal Informatics Theories and Methods</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Methods for Eliciting Self-Repot</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the Self</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Self-Development</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Visualization and Mental Models</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Self-as-Needs</a:t>
            </a:r>
            <a:r>
              <a:rPr lang="en-US" dirty="0">
                <a:latin typeface="Mangal" panose="02040503050203030202" pitchFamily="18" charset="0"/>
                <a:cs typeface="Mangal" panose="02040503050203030202" pitchFamily="18" charset="0"/>
              </a:rPr>
              <a:t> application to sustainability</a:t>
            </a:r>
          </a:p>
        </p:txBody>
      </p:sp>
      <p:sp>
        <p:nvSpPr>
          <p:cNvPr id="9" name="Star: 5 Points 8">
            <a:extLst>
              <a:ext uri="{FF2B5EF4-FFF2-40B4-BE49-F238E27FC236}">
                <a16:creationId xmlns:a16="http://schemas.microsoft.com/office/drawing/2014/main" id="{D6A7EC1D-DA4D-434B-83C9-AC33502BA189}"/>
              </a:ext>
            </a:extLst>
          </p:cNvPr>
          <p:cNvSpPr/>
          <p:nvPr/>
        </p:nvSpPr>
        <p:spPr>
          <a:xfrm>
            <a:off x="8120800" y="4164803"/>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9F768C41-D097-47D4-AEE5-E88695D4FD9B}"/>
              </a:ext>
            </a:extLst>
          </p:cNvPr>
          <p:cNvSpPr>
            <a:spLocks noGrp="1"/>
          </p:cNvSpPr>
          <p:nvPr>
            <p:ph type="sldNum" sz="quarter" idx="12"/>
          </p:nvPr>
        </p:nvSpPr>
        <p:spPr/>
        <p:txBody>
          <a:bodyPr/>
          <a:lstStyle/>
          <a:p>
            <a:fld id="{F835488D-5DA2-45B5-A4A4-7339B26D131D}" type="slidenum">
              <a:rPr lang="en-US" smtClean="0"/>
              <a:t>141</a:t>
            </a:fld>
            <a:endParaRPr lang="en-US"/>
          </a:p>
        </p:txBody>
      </p:sp>
    </p:spTree>
    <p:extLst>
      <p:ext uri="{BB962C8B-B14F-4D97-AF65-F5344CB8AC3E}">
        <p14:creationId xmlns:p14="http://schemas.microsoft.com/office/powerpoint/2010/main" val="358141474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E4BD-93F1-4766-ACC1-BD618533CBC0}"/>
              </a:ext>
            </a:extLst>
          </p:cNvPr>
          <p:cNvSpPr>
            <a:spLocks noGrp="1"/>
          </p:cNvSpPr>
          <p:nvPr>
            <p:ph type="title"/>
          </p:nvPr>
        </p:nvSpPr>
        <p:spPr/>
        <p:txBody>
          <a:bodyPr/>
          <a:lstStyle/>
          <a:p>
            <a:r>
              <a:rPr lang="en-US" dirty="0"/>
              <a:t>Retrospective Report</a:t>
            </a:r>
          </a:p>
        </p:txBody>
      </p:sp>
      <p:sp>
        <p:nvSpPr>
          <p:cNvPr id="3" name="Content Placeholder 2">
            <a:extLst>
              <a:ext uri="{FF2B5EF4-FFF2-40B4-BE49-F238E27FC236}">
                <a16:creationId xmlns:a16="http://schemas.microsoft.com/office/drawing/2014/main" id="{E0D52AA7-8429-4DB8-9A10-DAC3F66F0980}"/>
              </a:ext>
            </a:extLst>
          </p:cNvPr>
          <p:cNvSpPr>
            <a:spLocks noGrp="1"/>
          </p:cNvSpPr>
          <p:nvPr>
            <p:ph idx="1"/>
          </p:nvPr>
        </p:nvSpPr>
        <p:spPr/>
        <p:txBody>
          <a:bodyPr/>
          <a:lstStyle/>
          <a:p>
            <a:pPr marL="36900" indent="0">
              <a:buNone/>
            </a:pPr>
            <a:r>
              <a:rPr lang="en-US" sz="3200" dirty="0"/>
              <a:t>Attempt to recover episodic memories that have already been incorporated into global schema</a:t>
            </a:r>
          </a:p>
          <a:p>
            <a:pPr marL="36900" indent="0">
              <a:buNone/>
            </a:pPr>
            <a:endParaRPr lang="en-US" sz="3200" dirty="0"/>
          </a:p>
          <a:p>
            <a:pPr marL="36900" indent="0">
              <a:buNone/>
            </a:pPr>
            <a:r>
              <a:rPr lang="en-US" sz="3200" dirty="0"/>
              <a:t>Suffers from “unsystematic forgetting”</a:t>
            </a:r>
          </a:p>
          <a:p>
            <a:pPr marL="36900" indent="0">
              <a:buNone/>
            </a:pPr>
            <a:endParaRPr lang="en-US" dirty="0"/>
          </a:p>
          <a:p>
            <a:pPr marL="36900" indent="0">
              <a:buNone/>
            </a:pPr>
            <a:r>
              <a:rPr lang="en-US" dirty="0"/>
              <a:t> </a:t>
            </a:r>
          </a:p>
          <a:p>
            <a:pPr marL="36900" indent="0">
              <a:buNone/>
            </a:pPr>
            <a:endParaRPr lang="en-US" dirty="0"/>
          </a:p>
          <a:p>
            <a:pPr marL="36900" indent="0">
              <a:buNone/>
            </a:pPr>
            <a:endParaRPr lang="en-US" dirty="0"/>
          </a:p>
        </p:txBody>
      </p:sp>
      <p:sp>
        <p:nvSpPr>
          <p:cNvPr id="4" name="Slide Number Placeholder 3">
            <a:extLst>
              <a:ext uri="{FF2B5EF4-FFF2-40B4-BE49-F238E27FC236}">
                <a16:creationId xmlns:a16="http://schemas.microsoft.com/office/drawing/2014/main" id="{E6C582DA-5F61-4AF5-BF98-A9B6C6D821E0}"/>
              </a:ext>
            </a:extLst>
          </p:cNvPr>
          <p:cNvSpPr>
            <a:spLocks noGrp="1"/>
          </p:cNvSpPr>
          <p:nvPr>
            <p:ph type="sldNum" sz="quarter" idx="12"/>
          </p:nvPr>
        </p:nvSpPr>
        <p:spPr/>
        <p:txBody>
          <a:bodyPr/>
          <a:lstStyle/>
          <a:p>
            <a:fld id="{F835488D-5DA2-45B5-A4A4-7339B26D131D}" type="slidenum">
              <a:rPr lang="en-US" smtClean="0"/>
              <a:t>142</a:t>
            </a:fld>
            <a:endParaRPr lang="en-US"/>
          </a:p>
        </p:txBody>
      </p:sp>
      <p:pic>
        <p:nvPicPr>
          <p:cNvPr id="5" name="Picture 4">
            <a:extLst>
              <a:ext uri="{FF2B5EF4-FFF2-40B4-BE49-F238E27FC236}">
                <a16:creationId xmlns:a16="http://schemas.microsoft.com/office/drawing/2014/main" id="{9EE40E66-C5A0-4069-9A25-639C7E884DED}"/>
              </a:ext>
            </a:extLst>
          </p:cNvPr>
          <p:cNvPicPr>
            <a:picLocks noChangeAspect="1"/>
          </p:cNvPicPr>
          <p:nvPr/>
        </p:nvPicPr>
        <p:blipFill>
          <a:blip r:embed="rId2"/>
          <a:stretch>
            <a:fillRect/>
          </a:stretch>
        </p:blipFill>
        <p:spPr>
          <a:xfrm>
            <a:off x="8616495" y="4485666"/>
            <a:ext cx="3149471" cy="1988878"/>
          </a:xfrm>
          <a:prstGeom prst="rect">
            <a:avLst/>
          </a:prstGeom>
        </p:spPr>
      </p:pic>
    </p:spTree>
    <p:extLst>
      <p:ext uri="{BB962C8B-B14F-4D97-AF65-F5344CB8AC3E}">
        <p14:creationId xmlns:p14="http://schemas.microsoft.com/office/powerpoint/2010/main" val="28236438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p:txBody>
          <a:bodyPr/>
          <a:lstStyle/>
          <a:p>
            <a:r>
              <a:rPr lang="en-US" dirty="0"/>
              <a:t>Methods for Eliciting Self-Report</a:t>
            </a:r>
          </a:p>
        </p:txBody>
      </p:sp>
      <p:sp>
        <p:nvSpPr>
          <p:cNvPr id="3" name="Content Placeholder 2">
            <a:extLst>
              <a:ext uri="{FF2B5EF4-FFF2-40B4-BE49-F238E27FC236}">
                <a16:creationId xmlns:a16="http://schemas.microsoft.com/office/drawing/2014/main" id="{206289BD-4673-4787-B52C-7E347DEEFBDC}"/>
              </a:ext>
            </a:extLst>
          </p:cNvPr>
          <p:cNvSpPr>
            <a:spLocks noGrp="1"/>
          </p:cNvSpPr>
          <p:nvPr>
            <p:ph idx="1"/>
          </p:nvPr>
        </p:nvSpPr>
        <p:spPr/>
        <p:txBody>
          <a:bodyPr>
            <a:normAutofit/>
          </a:bodyPr>
          <a:lstStyle/>
          <a:p>
            <a:r>
              <a:rPr lang="en-US" sz="2800" dirty="0"/>
              <a:t>Verbal protocols (talk-aloud, think-aloud)</a:t>
            </a:r>
          </a:p>
          <a:p>
            <a:r>
              <a:rPr lang="en-US" sz="2800" dirty="0"/>
              <a:t>Experience Sampling Methodology (ESM)</a:t>
            </a:r>
          </a:p>
          <a:p>
            <a:r>
              <a:rPr lang="en-US" sz="2800" dirty="0"/>
              <a:t>Day Reconstruction Method (DRM)</a:t>
            </a:r>
          </a:p>
          <a:p>
            <a:r>
              <a:rPr lang="en-US" sz="2800" dirty="0"/>
              <a:t>Development interviews (subject-object interview, Fowler interview)</a:t>
            </a:r>
          </a:p>
        </p:txBody>
      </p:sp>
      <p:sp>
        <p:nvSpPr>
          <p:cNvPr id="4" name="Slide Number Placeholder 3">
            <a:extLst>
              <a:ext uri="{FF2B5EF4-FFF2-40B4-BE49-F238E27FC236}">
                <a16:creationId xmlns:a16="http://schemas.microsoft.com/office/drawing/2014/main" id="{6645FEA5-EB3D-4784-AED4-02E1C249BD0F}"/>
              </a:ext>
            </a:extLst>
          </p:cNvPr>
          <p:cNvSpPr>
            <a:spLocks noGrp="1"/>
          </p:cNvSpPr>
          <p:nvPr>
            <p:ph type="sldNum" sz="quarter" idx="12"/>
          </p:nvPr>
        </p:nvSpPr>
        <p:spPr/>
        <p:txBody>
          <a:bodyPr/>
          <a:lstStyle/>
          <a:p>
            <a:fld id="{F835488D-5DA2-45B5-A4A4-7339B26D131D}" type="slidenum">
              <a:rPr lang="en-US" smtClean="0"/>
              <a:t>143</a:t>
            </a:fld>
            <a:endParaRPr lang="en-US"/>
          </a:p>
        </p:txBody>
      </p:sp>
    </p:spTree>
    <p:extLst>
      <p:ext uri="{BB962C8B-B14F-4D97-AF65-F5344CB8AC3E}">
        <p14:creationId xmlns:p14="http://schemas.microsoft.com/office/powerpoint/2010/main" val="390837269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91FE132-43E6-412D-BCA4-69FD3ABE70F4}"/>
              </a:ext>
            </a:extLst>
          </p:cNvPr>
          <p:cNvCxnSpPr/>
          <p:nvPr/>
        </p:nvCxnSpPr>
        <p:spPr>
          <a:xfrm>
            <a:off x="1856508" y="5753099"/>
            <a:ext cx="960120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122F3220-7421-490C-8E88-5BAC25A1337A}"/>
              </a:ext>
            </a:extLst>
          </p:cNvPr>
          <p:cNvCxnSpPr>
            <a:cxnSpLocks/>
          </p:cNvCxnSpPr>
          <p:nvPr/>
        </p:nvCxnSpPr>
        <p:spPr>
          <a:xfrm flipV="1">
            <a:off x="1856508" y="166255"/>
            <a:ext cx="0" cy="558684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2828A02F-1A7B-4277-B23D-DF495C39F34C}"/>
              </a:ext>
            </a:extLst>
          </p:cNvPr>
          <p:cNvSpPr txBox="1"/>
          <p:nvPr/>
        </p:nvSpPr>
        <p:spPr>
          <a:xfrm>
            <a:off x="3611691" y="6519281"/>
            <a:ext cx="7303083" cy="369332"/>
          </a:xfrm>
          <a:prstGeom prst="rect">
            <a:avLst/>
          </a:prstGeom>
          <a:noFill/>
        </p:spPr>
        <p:txBody>
          <a:bodyPr wrap="square" rtlCol="0">
            <a:spAutoFit/>
          </a:bodyPr>
          <a:lstStyle/>
          <a:p>
            <a:r>
              <a:rPr lang="en-US" dirty="0"/>
              <a:t>Time between event and capture of report (“</a:t>
            </a:r>
            <a:r>
              <a:rPr lang="en-US" dirty="0" err="1"/>
              <a:t>retrospectiveness</a:t>
            </a:r>
            <a:r>
              <a:rPr lang="en-US" dirty="0"/>
              <a:t>”)</a:t>
            </a:r>
          </a:p>
        </p:txBody>
      </p:sp>
      <p:sp>
        <p:nvSpPr>
          <p:cNvPr id="8" name="TextBox 7">
            <a:extLst>
              <a:ext uri="{FF2B5EF4-FFF2-40B4-BE49-F238E27FC236}">
                <a16:creationId xmlns:a16="http://schemas.microsoft.com/office/drawing/2014/main" id="{E9D4326D-ECA1-4229-8809-6C9A38F5C724}"/>
              </a:ext>
            </a:extLst>
          </p:cNvPr>
          <p:cNvSpPr txBox="1"/>
          <p:nvPr/>
        </p:nvSpPr>
        <p:spPr>
          <a:xfrm>
            <a:off x="1" y="2714399"/>
            <a:ext cx="1039090" cy="1477328"/>
          </a:xfrm>
          <a:prstGeom prst="rect">
            <a:avLst/>
          </a:prstGeom>
          <a:noFill/>
        </p:spPr>
        <p:txBody>
          <a:bodyPr wrap="square" rtlCol="0">
            <a:spAutoFit/>
          </a:bodyPr>
          <a:lstStyle/>
          <a:p>
            <a:pPr algn="ctr"/>
            <a:r>
              <a:rPr lang="en-US" dirty="0"/>
              <a:t>The duration of time reported about</a:t>
            </a:r>
          </a:p>
        </p:txBody>
      </p:sp>
      <p:sp>
        <p:nvSpPr>
          <p:cNvPr id="9" name="Oval 8">
            <a:extLst>
              <a:ext uri="{FF2B5EF4-FFF2-40B4-BE49-F238E27FC236}">
                <a16:creationId xmlns:a16="http://schemas.microsoft.com/office/drawing/2014/main" id="{5166269D-B24D-42A9-8FEB-ABCAF41D5FD1}"/>
              </a:ext>
            </a:extLst>
          </p:cNvPr>
          <p:cNvSpPr/>
          <p:nvPr/>
        </p:nvSpPr>
        <p:spPr>
          <a:xfrm>
            <a:off x="4904507" y="4364002"/>
            <a:ext cx="1859967" cy="128582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Experience Sampling</a:t>
            </a:r>
          </a:p>
        </p:txBody>
      </p:sp>
      <p:sp>
        <p:nvSpPr>
          <p:cNvPr id="10" name="Oval 9">
            <a:extLst>
              <a:ext uri="{FF2B5EF4-FFF2-40B4-BE49-F238E27FC236}">
                <a16:creationId xmlns:a16="http://schemas.microsoft.com/office/drawing/2014/main" id="{7678D745-5887-404E-A33A-8B091FF6D797}"/>
              </a:ext>
            </a:extLst>
          </p:cNvPr>
          <p:cNvSpPr/>
          <p:nvPr/>
        </p:nvSpPr>
        <p:spPr>
          <a:xfrm>
            <a:off x="3286119" y="4916328"/>
            <a:ext cx="1219200" cy="73856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Think-aloud</a:t>
            </a:r>
          </a:p>
        </p:txBody>
      </p:sp>
      <p:sp>
        <p:nvSpPr>
          <p:cNvPr id="11" name="Oval 10">
            <a:extLst>
              <a:ext uri="{FF2B5EF4-FFF2-40B4-BE49-F238E27FC236}">
                <a16:creationId xmlns:a16="http://schemas.microsoft.com/office/drawing/2014/main" id="{3E927AB8-5C93-4F73-8B45-873ED7D4E37A}"/>
              </a:ext>
            </a:extLst>
          </p:cNvPr>
          <p:cNvSpPr/>
          <p:nvPr/>
        </p:nvSpPr>
        <p:spPr>
          <a:xfrm>
            <a:off x="2047445" y="4880583"/>
            <a:ext cx="1227856" cy="76933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Talk-aloud</a:t>
            </a:r>
          </a:p>
        </p:txBody>
      </p:sp>
      <p:sp>
        <p:nvSpPr>
          <p:cNvPr id="12" name="Oval 11">
            <a:extLst>
              <a:ext uri="{FF2B5EF4-FFF2-40B4-BE49-F238E27FC236}">
                <a16:creationId xmlns:a16="http://schemas.microsoft.com/office/drawing/2014/main" id="{81E3DB36-C92C-42DC-9AD3-4B274517372F}"/>
              </a:ext>
            </a:extLst>
          </p:cNvPr>
          <p:cNvSpPr/>
          <p:nvPr/>
        </p:nvSpPr>
        <p:spPr>
          <a:xfrm>
            <a:off x="7060617" y="2714400"/>
            <a:ext cx="2424551" cy="237000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Day Reconstruction Method</a:t>
            </a:r>
          </a:p>
        </p:txBody>
      </p:sp>
      <p:sp>
        <p:nvSpPr>
          <p:cNvPr id="13" name="TextBox 12">
            <a:extLst>
              <a:ext uri="{FF2B5EF4-FFF2-40B4-BE49-F238E27FC236}">
                <a16:creationId xmlns:a16="http://schemas.microsoft.com/office/drawing/2014/main" id="{70583466-C354-4271-9EBF-AB29FFDC5B2B}"/>
              </a:ext>
            </a:extLst>
          </p:cNvPr>
          <p:cNvSpPr txBox="1"/>
          <p:nvPr/>
        </p:nvSpPr>
        <p:spPr>
          <a:xfrm>
            <a:off x="7753347" y="5735009"/>
            <a:ext cx="1039090" cy="646331"/>
          </a:xfrm>
          <a:prstGeom prst="rect">
            <a:avLst/>
          </a:prstGeom>
          <a:noFill/>
        </p:spPr>
        <p:txBody>
          <a:bodyPr wrap="square" rtlCol="0">
            <a:spAutoFit/>
          </a:bodyPr>
          <a:lstStyle/>
          <a:p>
            <a:pPr algn="ctr"/>
            <a:r>
              <a:rPr lang="en-US" dirty="0"/>
              <a:t>0-12 hours</a:t>
            </a:r>
          </a:p>
        </p:txBody>
      </p:sp>
      <p:sp>
        <p:nvSpPr>
          <p:cNvPr id="14" name="TextBox 13">
            <a:extLst>
              <a:ext uri="{FF2B5EF4-FFF2-40B4-BE49-F238E27FC236}">
                <a16:creationId xmlns:a16="http://schemas.microsoft.com/office/drawing/2014/main" id="{74060CDD-8C46-4A1A-837C-EE609D8E485D}"/>
              </a:ext>
            </a:extLst>
          </p:cNvPr>
          <p:cNvSpPr txBox="1"/>
          <p:nvPr/>
        </p:nvSpPr>
        <p:spPr>
          <a:xfrm>
            <a:off x="2161308" y="5753099"/>
            <a:ext cx="1039090" cy="646331"/>
          </a:xfrm>
          <a:prstGeom prst="rect">
            <a:avLst/>
          </a:prstGeom>
          <a:noFill/>
        </p:spPr>
        <p:txBody>
          <a:bodyPr wrap="square" rtlCol="0">
            <a:spAutoFit/>
          </a:bodyPr>
          <a:lstStyle/>
          <a:p>
            <a:pPr algn="ctr"/>
            <a:r>
              <a:rPr lang="en-US" dirty="0"/>
              <a:t>0 seconds</a:t>
            </a:r>
          </a:p>
        </p:txBody>
      </p:sp>
      <p:sp>
        <p:nvSpPr>
          <p:cNvPr id="15" name="TextBox 14">
            <a:extLst>
              <a:ext uri="{FF2B5EF4-FFF2-40B4-BE49-F238E27FC236}">
                <a16:creationId xmlns:a16="http://schemas.microsoft.com/office/drawing/2014/main" id="{B65ECF56-7CF9-4E75-8D94-02E9B802C01B}"/>
              </a:ext>
            </a:extLst>
          </p:cNvPr>
          <p:cNvSpPr txBox="1"/>
          <p:nvPr/>
        </p:nvSpPr>
        <p:spPr>
          <a:xfrm>
            <a:off x="3235033" y="5747451"/>
            <a:ext cx="1373331" cy="646331"/>
          </a:xfrm>
          <a:prstGeom prst="rect">
            <a:avLst/>
          </a:prstGeom>
          <a:noFill/>
        </p:spPr>
        <p:txBody>
          <a:bodyPr wrap="square" rtlCol="0">
            <a:spAutoFit/>
          </a:bodyPr>
          <a:lstStyle/>
          <a:p>
            <a:pPr algn="ctr"/>
            <a:r>
              <a:rPr lang="en-US" dirty="0"/>
              <a:t>Fraction of Second</a:t>
            </a:r>
          </a:p>
        </p:txBody>
      </p:sp>
      <p:sp>
        <p:nvSpPr>
          <p:cNvPr id="17" name="TextBox 16">
            <a:extLst>
              <a:ext uri="{FF2B5EF4-FFF2-40B4-BE49-F238E27FC236}">
                <a16:creationId xmlns:a16="http://schemas.microsoft.com/office/drawing/2014/main" id="{C1134217-75C3-40E9-A4F8-CF3E9F0AD61B}"/>
              </a:ext>
            </a:extLst>
          </p:cNvPr>
          <p:cNvSpPr txBox="1"/>
          <p:nvPr/>
        </p:nvSpPr>
        <p:spPr>
          <a:xfrm>
            <a:off x="5147824" y="5873509"/>
            <a:ext cx="1373331" cy="369332"/>
          </a:xfrm>
          <a:prstGeom prst="rect">
            <a:avLst/>
          </a:prstGeom>
          <a:noFill/>
        </p:spPr>
        <p:txBody>
          <a:bodyPr wrap="square" rtlCol="0">
            <a:spAutoFit/>
          </a:bodyPr>
          <a:lstStyle/>
          <a:p>
            <a:pPr algn="ctr"/>
            <a:r>
              <a:rPr lang="en-US" dirty="0"/>
              <a:t>Seconds</a:t>
            </a:r>
          </a:p>
        </p:txBody>
      </p:sp>
      <p:sp>
        <p:nvSpPr>
          <p:cNvPr id="18" name="Oval 17">
            <a:extLst>
              <a:ext uri="{FF2B5EF4-FFF2-40B4-BE49-F238E27FC236}">
                <a16:creationId xmlns:a16="http://schemas.microsoft.com/office/drawing/2014/main" id="{36B3122B-F80E-467C-AD02-BE100F7D56DE}"/>
              </a:ext>
            </a:extLst>
          </p:cNvPr>
          <p:cNvSpPr/>
          <p:nvPr/>
        </p:nvSpPr>
        <p:spPr>
          <a:xfrm>
            <a:off x="9812473" y="543786"/>
            <a:ext cx="2145718" cy="494261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 Interviews</a:t>
            </a:r>
          </a:p>
        </p:txBody>
      </p:sp>
      <p:sp>
        <p:nvSpPr>
          <p:cNvPr id="19" name="TextBox 18">
            <a:extLst>
              <a:ext uri="{FF2B5EF4-FFF2-40B4-BE49-F238E27FC236}">
                <a16:creationId xmlns:a16="http://schemas.microsoft.com/office/drawing/2014/main" id="{B73A4B53-E356-4879-BF6B-2D5C876FE758}"/>
              </a:ext>
            </a:extLst>
          </p:cNvPr>
          <p:cNvSpPr txBox="1"/>
          <p:nvPr/>
        </p:nvSpPr>
        <p:spPr>
          <a:xfrm>
            <a:off x="10649808" y="5900307"/>
            <a:ext cx="1039090" cy="646331"/>
          </a:xfrm>
          <a:prstGeom prst="rect">
            <a:avLst/>
          </a:prstGeom>
          <a:noFill/>
        </p:spPr>
        <p:txBody>
          <a:bodyPr wrap="square" rtlCol="0">
            <a:spAutoFit/>
          </a:bodyPr>
          <a:lstStyle/>
          <a:p>
            <a:r>
              <a:rPr lang="en-US" dirty="0"/>
              <a:t>Up to a lifetime</a:t>
            </a:r>
          </a:p>
        </p:txBody>
      </p:sp>
      <p:sp>
        <p:nvSpPr>
          <p:cNvPr id="20" name="Lightning Bolt 19">
            <a:extLst>
              <a:ext uri="{FF2B5EF4-FFF2-40B4-BE49-F238E27FC236}">
                <a16:creationId xmlns:a16="http://schemas.microsoft.com/office/drawing/2014/main" id="{03699C4D-5966-4ECF-9EB5-E6CE4331103C}"/>
              </a:ext>
            </a:extLst>
          </p:cNvPr>
          <p:cNvSpPr/>
          <p:nvPr/>
        </p:nvSpPr>
        <p:spPr>
          <a:xfrm>
            <a:off x="6686114" y="5521631"/>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id="{52375B5D-2F38-4BB2-BB3E-56FD5B51DB91}"/>
              </a:ext>
            </a:extLst>
          </p:cNvPr>
          <p:cNvSpPr/>
          <p:nvPr/>
        </p:nvSpPr>
        <p:spPr>
          <a:xfrm>
            <a:off x="9334494" y="548640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95752B3-4DA6-47D7-A10B-CE019E99A4F6}"/>
              </a:ext>
            </a:extLst>
          </p:cNvPr>
          <p:cNvSpPr txBox="1"/>
          <p:nvPr/>
        </p:nvSpPr>
        <p:spPr>
          <a:xfrm>
            <a:off x="808322" y="4916328"/>
            <a:ext cx="1039090" cy="646331"/>
          </a:xfrm>
          <a:prstGeom prst="rect">
            <a:avLst/>
          </a:prstGeom>
          <a:noFill/>
        </p:spPr>
        <p:txBody>
          <a:bodyPr wrap="square" rtlCol="0">
            <a:spAutoFit/>
          </a:bodyPr>
          <a:lstStyle/>
          <a:p>
            <a:pPr algn="ctr"/>
            <a:r>
              <a:rPr lang="en-US" dirty="0"/>
              <a:t>0 seconds</a:t>
            </a:r>
          </a:p>
        </p:txBody>
      </p:sp>
      <p:sp>
        <p:nvSpPr>
          <p:cNvPr id="23" name="TextBox 22">
            <a:extLst>
              <a:ext uri="{FF2B5EF4-FFF2-40B4-BE49-F238E27FC236}">
                <a16:creationId xmlns:a16="http://schemas.microsoft.com/office/drawing/2014/main" id="{0FB5658F-C38C-4EA9-8679-E3D4ABD90FA8}"/>
              </a:ext>
            </a:extLst>
          </p:cNvPr>
          <p:cNvSpPr txBox="1"/>
          <p:nvPr/>
        </p:nvSpPr>
        <p:spPr>
          <a:xfrm>
            <a:off x="571388" y="345418"/>
            <a:ext cx="1039090" cy="646331"/>
          </a:xfrm>
          <a:prstGeom prst="rect">
            <a:avLst/>
          </a:prstGeom>
          <a:noFill/>
        </p:spPr>
        <p:txBody>
          <a:bodyPr wrap="square" rtlCol="0">
            <a:spAutoFit/>
          </a:bodyPr>
          <a:lstStyle/>
          <a:p>
            <a:pPr algn="ctr"/>
            <a:r>
              <a:rPr lang="en-US" dirty="0"/>
              <a:t>Up to a lifetime</a:t>
            </a:r>
          </a:p>
        </p:txBody>
      </p:sp>
      <p:sp>
        <p:nvSpPr>
          <p:cNvPr id="24" name="TextBox 23">
            <a:extLst>
              <a:ext uri="{FF2B5EF4-FFF2-40B4-BE49-F238E27FC236}">
                <a16:creationId xmlns:a16="http://schemas.microsoft.com/office/drawing/2014/main" id="{B8599D64-4832-4CDB-B5E8-6373029F5AF2}"/>
              </a:ext>
            </a:extLst>
          </p:cNvPr>
          <p:cNvSpPr txBox="1"/>
          <p:nvPr/>
        </p:nvSpPr>
        <p:spPr>
          <a:xfrm>
            <a:off x="855527" y="2830427"/>
            <a:ext cx="1039090" cy="369332"/>
          </a:xfrm>
          <a:prstGeom prst="rect">
            <a:avLst/>
          </a:prstGeom>
          <a:noFill/>
        </p:spPr>
        <p:txBody>
          <a:bodyPr wrap="square" rtlCol="0">
            <a:spAutoFit/>
          </a:bodyPr>
          <a:lstStyle/>
          <a:p>
            <a:pPr algn="ctr"/>
            <a:r>
              <a:rPr lang="en-US" dirty="0"/>
              <a:t>1 day</a:t>
            </a:r>
          </a:p>
        </p:txBody>
      </p:sp>
      <p:sp>
        <p:nvSpPr>
          <p:cNvPr id="25" name="Lightning Bolt 24">
            <a:extLst>
              <a:ext uri="{FF2B5EF4-FFF2-40B4-BE49-F238E27FC236}">
                <a16:creationId xmlns:a16="http://schemas.microsoft.com/office/drawing/2014/main" id="{FE03CBA9-7772-4B82-80CC-7CD96184164C}"/>
              </a:ext>
            </a:extLst>
          </p:cNvPr>
          <p:cNvSpPr/>
          <p:nvPr/>
        </p:nvSpPr>
        <p:spPr>
          <a:xfrm rot="5932067">
            <a:off x="1570608" y="4095951"/>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id="{DFE18DC9-2103-4C59-BBB6-0C09F4697DFF}"/>
              </a:ext>
            </a:extLst>
          </p:cNvPr>
          <p:cNvSpPr/>
          <p:nvPr/>
        </p:nvSpPr>
        <p:spPr>
          <a:xfrm rot="5932067">
            <a:off x="1582609" y="132117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E7E2B93-49EA-4E0B-8A05-6D0258634F06}"/>
              </a:ext>
            </a:extLst>
          </p:cNvPr>
          <p:cNvSpPr txBox="1"/>
          <p:nvPr/>
        </p:nvSpPr>
        <p:spPr>
          <a:xfrm>
            <a:off x="2057391" y="-20781"/>
            <a:ext cx="10030803" cy="1631216"/>
          </a:xfrm>
          <a:prstGeom prst="rect">
            <a:avLst/>
          </a:prstGeom>
          <a:noFill/>
        </p:spPr>
        <p:txBody>
          <a:bodyPr wrap="square" rtlCol="0">
            <a:spAutoFit/>
          </a:bodyPr>
          <a:lstStyle/>
          <a:p>
            <a:r>
              <a:rPr lang="en-US" sz="2800" dirty="0"/>
              <a:t>Report Type by Retrospective-ness, event duration, and cognition</a:t>
            </a:r>
          </a:p>
          <a:p>
            <a:r>
              <a:rPr lang="en-US" sz="2400" dirty="0">
                <a:solidFill>
                  <a:srgbClr val="00B050"/>
                </a:solidFill>
              </a:rPr>
              <a:t>Type 1 (direct stream of conscious)</a:t>
            </a:r>
          </a:p>
          <a:p>
            <a:r>
              <a:rPr lang="en-US" sz="2400" dirty="0">
                <a:solidFill>
                  <a:srgbClr val="00B0F0"/>
                </a:solidFill>
              </a:rPr>
              <a:t>Type 2 (verbal encoding required)</a:t>
            </a:r>
          </a:p>
          <a:p>
            <a:r>
              <a:rPr lang="en-US" sz="2400" dirty="0">
                <a:solidFill>
                  <a:srgbClr val="FF0000"/>
                </a:solidFill>
              </a:rPr>
              <a:t>Type 3 (additional cognitive process involved)</a:t>
            </a:r>
          </a:p>
        </p:txBody>
      </p:sp>
      <p:sp>
        <p:nvSpPr>
          <p:cNvPr id="2" name="Slide Number Placeholder 1">
            <a:extLst>
              <a:ext uri="{FF2B5EF4-FFF2-40B4-BE49-F238E27FC236}">
                <a16:creationId xmlns:a16="http://schemas.microsoft.com/office/drawing/2014/main" id="{89381B0B-4348-4FA7-A48E-6B8E5A1EAF15}"/>
              </a:ext>
            </a:extLst>
          </p:cNvPr>
          <p:cNvSpPr>
            <a:spLocks noGrp="1"/>
          </p:cNvSpPr>
          <p:nvPr>
            <p:ph type="sldNum" sz="quarter" idx="12"/>
          </p:nvPr>
        </p:nvSpPr>
        <p:spPr/>
        <p:txBody>
          <a:bodyPr/>
          <a:lstStyle/>
          <a:p>
            <a:fld id="{F835488D-5DA2-45B5-A4A4-7339B26D131D}" type="slidenum">
              <a:rPr lang="en-US" smtClean="0"/>
              <a:t>144</a:t>
            </a:fld>
            <a:endParaRPr lang="en-US"/>
          </a:p>
        </p:txBody>
      </p:sp>
    </p:spTree>
    <p:extLst>
      <p:ext uri="{BB962C8B-B14F-4D97-AF65-F5344CB8AC3E}">
        <p14:creationId xmlns:p14="http://schemas.microsoft.com/office/powerpoint/2010/main" val="35279184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91FE132-43E6-412D-BCA4-69FD3ABE70F4}"/>
              </a:ext>
            </a:extLst>
          </p:cNvPr>
          <p:cNvCxnSpPr/>
          <p:nvPr/>
        </p:nvCxnSpPr>
        <p:spPr>
          <a:xfrm>
            <a:off x="1856508" y="5753099"/>
            <a:ext cx="960120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122F3220-7421-490C-8E88-5BAC25A1337A}"/>
              </a:ext>
            </a:extLst>
          </p:cNvPr>
          <p:cNvCxnSpPr>
            <a:cxnSpLocks/>
          </p:cNvCxnSpPr>
          <p:nvPr/>
        </p:nvCxnSpPr>
        <p:spPr>
          <a:xfrm flipV="1">
            <a:off x="1856508" y="166255"/>
            <a:ext cx="0" cy="558684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2828A02F-1A7B-4277-B23D-DF495C39F34C}"/>
              </a:ext>
            </a:extLst>
          </p:cNvPr>
          <p:cNvSpPr txBox="1"/>
          <p:nvPr/>
        </p:nvSpPr>
        <p:spPr>
          <a:xfrm>
            <a:off x="3611691" y="6519281"/>
            <a:ext cx="7303083" cy="369332"/>
          </a:xfrm>
          <a:prstGeom prst="rect">
            <a:avLst/>
          </a:prstGeom>
          <a:noFill/>
        </p:spPr>
        <p:txBody>
          <a:bodyPr wrap="square" rtlCol="0">
            <a:spAutoFit/>
          </a:bodyPr>
          <a:lstStyle/>
          <a:p>
            <a:r>
              <a:rPr lang="en-US" dirty="0"/>
              <a:t>Time between event and capture of report (“</a:t>
            </a:r>
            <a:r>
              <a:rPr lang="en-US" dirty="0" err="1"/>
              <a:t>retrospectiveness</a:t>
            </a:r>
            <a:r>
              <a:rPr lang="en-US" dirty="0"/>
              <a:t>”)</a:t>
            </a:r>
          </a:p>
        </p:txBody>
      </p:sp>
      <p:sp>
        <p:nvSpPr>
          <p:cNvPr id="8" name="TextBox 7">
            <a:extLst>
              <a:ext uri="{FF2B5EF4-FFF2-40B4-BE49-F238E27FC236}">
                <a16:creationId xmlns:a16="http://schemas.microsoft.com/office/drawing/2014/main" id="{E9D4326D-ECA1-4229-8809-6C9A38F5C724}"/>
              </a:ext>
            </a:extLst>
          </p:cNvPr>
          <p:cNvSpPr txBox="1"/>
          <p:nvPr/>
        </p:nvSpPr>
        <p:spPr>
          <a:xfrm>
            <a:off x="1" y="2714399"/>
            <a:ext cx="1039090" cy="1477328"/>
          </a:xfrm>
          <a:prstGeom prst="rect">
            <a:avLst/>
          </a:prstGeom>
          <a:noFill/>
        </p:spPr>
        <p:txBody>
          <a:bodyPr wrap="square" rtlCol="0">
            <a:spAutoFit/>
          </a:bodyPr>
          <a:lstStyle/>
          <a:p>
            <a:pPr algn="ctr"/>
            <a:r>
              <a:rPr lang="en-US" dirty="0"/>
              <a:t>The duration of time reported about</a:t>
            </a:r>
          </a:p>
        </p:txBody>
      </p:sp>
      <p:sp>
        <p:nvSpPr>
          <p:cNvPr id="9" name="Oval 8">
            <a:extLst>
              <a:ext uri="{FF2B5EF4-FFF2-40B4-BE49-F238E27FC236}">
                <a16:creationId xmlns:a16="http://schemas.microsoft.com/office/drawing/2014/main" id="{5166269D-B24D-42A9-8FEB-ABCAF41D5FD1}"/>
              </a:ext>
            </a:extLst>
          </p:cNvPr>
          <p:cNvSpPr/>
          <p:nvPr/>
        </p:nvSpPr>
        <p:spPr>
          <a:xfrm>
            <a:off x="4904507" y="4364002"/>
            <a:ext cx="1859967" cy="128582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Experience Sampling</a:t>
            </a:r>
          </a:p>
        </p:txBody>
      </p:sp>
      <p:sp>
        <p:nvSpPr>
          <p:cNvPr id="10" name="Oval 9">
            <a:extLst>
              <a:ext uri="{FF2B5EF4-FFF2-40B4-BE49-F238E27FC236}">
                <a16:creationId xmlns:a16="http://schemas.microsoft.com/office/drawing/2014/main" id="{7678D745-5887-404E-A33A-8B091FF6D797}"/>
              </a:ext>
            </a:extLst>
          </p:cNvPr>
          <p:cNvSpPr/>
          <p:nvPr/>
        </p:nvSpPr>
        <p:spPr>
          <a:xfrm>
            <a:off x="3286119" y="4916328"/>
            <a:ext cx="1219200" cy="73856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Think-aloud</a:t>
            </a:r>
          </a:p>
        </p:txBody>
      </p:sp>
      <p:sp>
        <p:nvSpPr>
          <p:cNvPr id="11" name="Oval 10">
            <a:extLst>
              <a:ext uri="{FF2B5EF4-FFF2-40B4-BE49-F238E27FC236}">
                <a16:creationId xmlns:a16="http://schemas.microsoft.com/office/drawing/2014/main" id="{3E927AB8-5C93-4F73-8B45-873ED7D4E37A}"/>
              </a:ext>
            </a:extLst>
          </p:cNvPr>
          <p:cNvSpPr/>
          <p:nvPr/>
        </p:nvSpPr>
        <p:spPr>
          <a:xfrm>
            <a:off x="2047445" y="4880583"/>
            <a:ext cx="1227856" cy="76933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Talk-aloud</a:t>
            </a:r>
          </a:p>
        </p:txBody>
      </p:sp>
      <p:sp>
        <p:nvSpPr>
          <p:cNvPr id="12" name="Oval 11">
            <a:extLst>
              <a:ext uri="{FF2B5EF4-FFF2-40B4-BE49-F238E27FC236}">
                <a16:creationId xmlns:a16="http://schemas.microsoft.com/office/drawing/2014/main" id="{81E3DB36-C92C-42DC-9AD3-4B274517372F}"/>
              </a:ext>
            </a:extLst>
          </p:cNvPr>
          <p:cNvSpPr/>
          <p:nvPr/>
        </p:nvSpPr>
        <p:spPr>
          <a:xfrm>
            <a:off x="7060617" y="2714400"/>
            <a:ext cx="2424551" cy="237000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Day Reconstruction Method</a:t>
            </a:r>
          </a:p>
        </p:txBody>
      </p:sp>
      <p:sp>
        <p:nvSpPr>
          <p:cNvPr id="13" name="TextBox 12">
            <a:extLst>
              <a:ext uri="{FF2B5EF4-FFF2-40B4-BE49-F238E27FC236}">
                <a16:creationId xmlns:a16="http://schemas.microsoft.com/office/drawing/2014/main" id="{70583466-C354-4271-9EBF-AB29FFDC5B2B}"/>
              </a:ext>
            </a:extLst>
          </p:cNvPr>
          <p:cNvSpPr txBox="1"/>
          <p:nvPr/>
        </p:nvSpPr>
        <p:spPr>
          <a:xfrm>
            <a:off x="7753347" y="5735009"/>
            <a:ext cx="1039090" cy="646331"/>
          </a:xfrm>
          <a:prstGeom prst="rect">
            <a:avLst/>
          </a:prstGeom>
          <a:noFill/>
        </p:spPr>
        <p:txBody>
          <a:bodyPr wrap="square" rtlCol="0">
            <a:spAutoFit/>
          </a:bodyPr>
          <a:lstStyle/>
          <a:p>
            <a:pPr algn="ctr"/>
            <a:r>
              <a:rPr lang="en-US" dirty="0"/>
              <a:t>0-12 hours</a:t>
            </a:r>
          </a:p>
        </p:txBody>
      </p:sp>
      <p:sp>
        <p:nvSpPr>
          <p:cNvPr id="14" name="TextBox 13">
            <a:extLst>
              <a:ext uri="{FF2B5EF4-FFF2-40B4-BE49-F238E27FC236}">
                <a16:creationId xmlns:a16="http://schemas.microsoft.com/office/drawing/2014/main" id="{74060CDD-8C46-4A1A-837C-EE609D8E485D}"/>
              </a:ext>
            </a:extLst>
          </p:cNvPr>
          <p:cNvSpPr txBox="1"/>
          <p:nvPr/>
        </p:nvSpPr>
        <p:spPr>
          <a:xfrm>
            <a:off x="2161308" y="5753099"/>
            <a:ext cx="1039090" cy="646331"/>
          </a:xfrm>
          <a:prstGeom prst="rect">
            <a:avLst/>
          </a:prstGeom>
          <a:noFill/>
        </p:spPr>
        <p:txBody>
          <a:bodyPr wrap="square" rtlCol="0">
            <a:spAutoFit/>
          </a:bodyPr>
          <a:lstStyle/>
          <a:p>
            <a:pPr algn="ctr"/>
            <a:r>
              <a:rPr lang="en-US" dirty="0"/>
              <a:t>0 seconds</a:t>
            </a:r>
          </a:p>
        </p:txBody>
      </p:sp>
      <p:sp>
        <p:nvSpPr>
          <p:cNvPr id="15" name="TextBox 14">
            <a:extLst>
              <a:ext uri="{FF2B5EF4-FFF2-40B4-BE49-F238E27FC236}">
                <a16:creationId xmlns:a16="http://schemas.microsoft.com/office/drawing/2014/main" id="{B65ECF56-7CF9-4E75-8D94-02E9B802C01B}"/>
              </a:ext>
            </a:extLst>
          </p:cNvPr>
          <p:cNvSpPr txBox="1"/>
          <p:nvPr/>
        </p:nvSpPr>
        <p:spPr>
          <a:xfrm>
            <a:off x="3235033" y="5747451"/>
            <a:ext cx="1373331" cy="646331"/>
          </a:xfrm>
          <a:prstGeom prst="rect">
            <a:avLst/>
          </a:prstGeom>
          <a:noFill/>
        </p:spPr>
        <p:txBody>
          <a:bodyPr wrap="square" rtlCol="0">
            <a:spAutoFit/>
          </a:bodyPr>
          <a:lstStyle/>
          <a:p>
            <a:pPr algn="ctr"/>
            <a:r>
              <a:rPr lang="en-US" dirty="0"/>
              <a:t>Fraction of Second</a:t>
            </a:r>
          </a:p>
        </p:txBody>
      </p:sp>
      <p:sp>
        <p:nvSpPr>
          <p:cNvPr id="17" name="TextBox 16">
            <a:extLst>
              <a:ext uri="{FF2B5EF4-FFF2-40B4-BE49-F238E27FC236}">
                <a16:creationId xmlns:a16="http://schemas.microsoft.com/office/drawing/2014/main" id="{C1134217-75C3-40E9-A4F8-CF3E9F0AD61B}"/>
              </a:ext>
            </a:extLst>
          </p:cNvPr>
          <p:cNvSpPr txBox="1"/>
          <p:nvPr/>
        </p:nvSpPr>
        <p:spPr>
          <a:xfrm>
            <a:off x="5147824" y="5873509"/>
            <a:ext cx="1373331" cy="369332"/>
          </a:xfrm>
          <a:prstGeom prst="rect">
            <a:avLst/>
          </a:prstGeom>
          <a:noFill/>
        </p:spPr>
        <p:txBody>
          <a:bodyPr wrap="square" rtlCol="0">
            <a:spAutoFit/>
          </a:bodyPr>
          <a:lstStyle/>
          <a:p>
            <a:pPr algn="ctr"/>
            <a:r>
              <a:rPr lang="en-US" dirty="0"/>
              <a:t>Seconds</a:t>
            </a:r>
          </a:p>
        </p:txBody>
      </p:sp>
      <p:sp>
        <p:nvSpPr>
          <p:cNvPr id="18" name="Oval 17">
            <a:extLst>
              <a:ext uri="{FF2B5EF4-FFF2-40B4-BE49-F238E27FC236}">
                <a16:creationId xmlns:a16="http://schemas.microsoft.com/office/drawing/2014/main" id="{36B3122B-F80E-467C-AD02-BE100F7D56DE}"/>
              </a:ext>
            </a:extLst>
          </p:cNvPr>
          <p:cNvSpPr/>
          <p:nvPr/>
        </p:nvSpPr>
        <p:spPr>
          <a:xfrm>
            <a:off x="9812473" y="543786"/>
            <a:ext cx="2145718" cy="494261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 Interviews</a:t>
            </a:r>
          </a:p>
        </p:txBody>
      </p:sp>
      <p:sp>
        <p:nvSpPr>
          <p:cNvPr id="19" name="TextBox 18">
            <a:extLst>
              <a:ext uri="{FF2B5EF4-FFF2-40B4-BE49-F238E27FC236}">
                <a16:creationId xmlns:a16="http://schemas.microsoft.com/office/drawing/2014/main" id="{B73A4B53-E356-4879-BF6B-2D5C876FE758}"/>
              </a:ext>
            </a:extLst>
          </p:cNvPr>
          <p:cNvSpPr txBox="1"/>
          <p:nvPr/>
        </p:nvSpPr>
        <p:spPr>
          <a:xfrm>
            <a:off x="10649808" y="5900307"/>
            <a:ext cx="1039090" cy="646331"/>
          </a:xfrm>
          <a:prstGeom prst="rect">
            <a:avLst/>
          </a:prstGeom>
          <a:noFill/>
        </p:spPr>
        <p:txBody>
          <a:bodyPr wrap="square" rtlCol="0">
            <a:spAutoFit/>
          </a:bodyPr>
          <a:lstStyle/>
          <a:p>
            <a:r>
              <a:rPr lang="en-US" dirty="0"/>
              <a:t>Up to a lifetime</a:t>
            </a:r>
          </a:p>
        </p:txBody>
      </p:sp>
      <p:sp>
        <p:nvSpPr>
          <p:cNvPr id="20" name="Lightning Bolt 19">
            <a:extLst>
              <a:ext uri="{FF2B5EF4-FFF2-40B4-BE49-F238E27FC236}">
                <a16:creationId xmlns:a16="http://schemas.microsoft.com/office/drawing/2014/main" id="{03699C4D-5966-4ECF-9EB5-E6CE4331103C}"/>
              </a:ext>
            </a:extLst>
          </p:cNvPr>
          <p:cNvSpPr/>
          <p:nvPr/>
        </p:nvSpPr>
        <p:spPr>
          <a:xfrm>
            <a:off x="6686114" y="5521631"/>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id="{52375B5D-2F38-4BB2-BB3E-56FD5B51DB91}"/>
              </a:ext>
            </a:extLst>
          </p:cNvPr>
          <p:cNvSpPr/>
          <p:nvPr/>
        </p:nvSpPr>
        <p:spPr>
          <a:xfrm>
            <a:off x="9334494" y="548640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95752B3-4DA6-47D7-A10B-CE019E99A4F6}"/>
              </a:ext>
            </a:extLst>
          </p:cNvPr>
          <p:cNvSpPr txBox="1"/>
          <p:nvPr/>
        </p:nvSpPr>
        <p:spPr>
          <a:xfrm>
            <a:off x="850807" y="4889065"/>
            <a:ext cx="1039090" cy="646331"/>
          </a:xfrm>
          <a:prstGeom prst="rect">
            <a:avLst/>
          </a:prstGeom>
          <a:noFill/>
        </p:spPr>
        <p:txBody>
          <a:bodyPr wrap="square" rtlCol="0">
            <a:spAutoFit/>
          </a:bodyPr>
          <a:lstStyle/>
          <a:p>
            <a:pPr algn="ctr"/>
            <a:r>
              <a:rPr lang="en-US" dirty="0"/>
              <a:t>0 seconds</a:t>
            </a:r>
          </a:p>
        </p:txBody>
      </p:sp>
      <p:sp>
        <p:nvSpPr>
          <p:cNvPr id="23" name="TextBox 22">
            <a:extLst>
              <a:ext uri="{FF2B5EF4-FFF2-40B4-BE49-F238E27FC236}">
                <a16:creationId xmlns:a16="http://schemas.microsoft.com/office/drawing/2014/main" id="{0FB5658F-C38C-4EA9-8679-E3D4ABD90FA8}"/>
              </a:ext>
            </a:extLst>
          </p:cNvPr>
          <p:cNvSpPr txBox="1"/>
          <p:nvPr/>
        </p:nvSpPr>
        <p:spPr>
          <a:xfrm>
            <a:off x="571388" y="345418"/>
            <a:ext cx="1039090" cy="646331"/>
          </a:xfrm>
          <a:prstGeom prst="rect">
            <a:avLst/>
          </a:prstGeom>
          <a:noFill/>
        </p:spPr>
        <p:txBody>
          <a:bodyPr wrap="square" rtlCol="0">
            <a:spAutoFit/>
          </a:bodyPr>
          <a:lstStyle/>
          <a:p>
            <a:pPr algn="ctr"/>
            <a:r>
              <a:rPr lang="en-US" dirty="0"/>
              <a:t>Up to a lifetime</a:t>
            </a:r>
          </a:p>
        </p:txBody>
      </p:sp>
      <p:sp>
        <p:nvSpPr>
          <p:cNvPr id="24" name="TextBox 23">
            <a:extLst>
              <a:ext uri="{FF2B5EF4-FFF2-40B4-BE49-F238E27FC236}">
                <a16:creationId xmlns:a16="http://schemas.microsoft.com/office/drawing/2014/main" id="{B8599D64-4832-4CDB-B5E8-6373029F5AF2}"/>
              </a:ext>
            </a:extLst>
          </p:cNvPr>
          <p:cNvSpPr txBox="1"/>
          <p:nvPr/>
        </p:nvSpPr>
        <p:spPr>
          <a:xfrm>
            <a:off x="855527" y="2830427"/>
            <a:ext cx="1039090" cy="369332"/>
          </a:xfrm>
          <a:prstGeom prst="rect">
            <a:avLst/>
          </a:prstGeom>
          <a:noFill/>
        </p:spPr>
        <p:txBody>
          <a:bodyPr wrap="square" rtlCol="0">
            <a:spAutoFit/>
          </a:bodyPr>
          <a:lstStyle/>
          <a:p>
            <a:pPr algn="ctr"/>
            <a:r>
              <a:rPr lang="en-US" dirty="0"/>
              <a:t>1 day</a:t>
            </a:r>
          </a:p>
        </p:txBody>
      </p:sp>
      <p:sp>
        <p:nvSpPr>
          <p:cNvPr id="25" name="Lightning Bolt 24">
            <a:extLst>
              <a:ext uri="{FF2B5EF4-FFF2-40B4-BE49-F238E27FC236}">
                <a16:creationId xmlns:a16="http://schemas.microsoft.com/office/drawing/2014/main" id="{FE03CBA9-7772-4B82-80CC-7CD96184164C}"/>
              </a:ext>
            </a:extLst>
          </p:cNvPr>
          <p:cNvSpPr/>
          <p:nvPr/>
        </p:nvSpPr>
        <p:spPr>
          <a:xfrm rot="5932067">
            <a:off x="1580999" y="4119667"/>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id="{DFE18DC9-2103-4C59-BBB6-0C09F4697DFF}"/>
              </a:ext>
            </a:extLst>
          </p:cNvPr>
          <p:cNvSpPr/>
          <p:nvPr/>
        </p:nvSpPr>
        <p:spPr>
          <a:xfrm rot="5932067">
            <a:off x="1582609" y="132117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E7E2B93-49EA-4E0B-8A05-6D0258634F06}"/>
              </a:ext>
            </a:extLst>
          </p:cNvPr>
          <p:cNvSpPr txBox="1"/>
          <p:nvPr/>
        </p:nvSpPr>
        <p:spPr>
          <a:xfrm>
            <a:off x="2057391" y="-20781"/>
            <a:ext cx="10030803" cy="1631216"/>
          </a:xfrm>
          <a:prstGeom prst="rect">
            <a:avLst/>
          </a:prstGeom>
          <a:noFill/>
        </p:spPr>
        <p:txBody>
          <a:bodyPr wrap="square" rtlCol="0">
            <a:spAutoFit/>
          </a:bodyPr>
          <a:lstStyle/>
          <a:p>
            <a:r>
              <a:rPr lang="en-US" sz="2800" dirty="0"/>
              <a:t>Report Type by Retrospective-ness, event duration, and cognition</a:t>
            </a:r>
          </a:p>
          <a:p>
            <a:r>
              <a:rPr lang="en-US" sz="2400" dirty="0">
                <a:solidFill>
                  <a:srgbClr val="00B050"/>
                </a:solidFill>
              </a:rPr>
              <a:t>Type 1 (direct stream of conscious)</a:t>
            </a:r>
          </a:p>
          <a:p>
            <a:r>
              <a:rPr lang="en-US" sz="2400" dirty="0">
                <a:solidFill>
                  <a:srgbClr val="00B0F0"/>
                </a:solidFill>
              </a:rPr>
              <a:t>Type 2 (verbal encoding required)</a:t>
            </a:r>
          </a:p>
          <a:p>
            <a:r>
              <a:rPr lang="en-US" sz="2400" dirty="0">
                <a:solidFill>
                  <a:srgbClr val="FF0000"/>
                </a:solidFill>
              </a:rPr>
              <a:t>Type 3 (additional cognitive process involved)</a:t>
            </a:r>
          </a:p>
        </p:txBody>
      </p:sp>
      <p:sp>
        <p:nvSpPr>
          <p:cNvPr id="28" name="Star: 5 Points 27">
            <a:extLst>
              <a:ext uri="{FF2B5EF4-FFF2-40B4-BE49-F238E27FC236}">
                <a16:creationId xmlns:a16="http://schemas.microsoft.com/office/drawing/2014/main" id="{047DE97D-9CD0-4A6A-A3F1-5BD27DEB239A}"/>
              </a:ext>
            </a:extLst>
          </p:cNvPr>
          <p:cNvSpPr/>
          <p:nvPr/>
        </p:nvSpPr>
        <p:spPr>
          <a:xfrm>
            <a:off x="3081332" y="4568776"/>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D10E6D66-FEAC-4864-ACB8-0EE1EB8858EB}"/>
              </a:ext>
            </a:extLst>
          </p:cNvPr>
          <p:cNvSpPr>
            <a:spLocks noGrp="1"/>
          </p:cNvSpPr>
          <p:nvPr>
            <p:ph type="sldNum" sz="quarter" idx="12"/>
          </p:nvPr>
        </p:nvSpPr>
        <p:spPr/>
        <p:txBody>
          <a:bodyPr/>
          <a:lstStyle/>
          <a:p>
            <a:fld id="{F835488D-5DA2-45B5-A4A4-7339B26D131D}" type="slidenum">
              <a:rPr lang="en-US" smtClean="0"/>
              <a:t>145</a:t>
            </a:fld>
            <a:endParaRPr lang="en-US"/>
          </a:p>
        </p:txBody>
      </p:sp>
    </p:spTree>
    <p:extLst>
      <p:ext uri="{BB962C8B-B14F-4D97-AF65-F5344CB8AC3E}">
        <p14:creationId xmlns:p14="http://schemas.microsoft.com/office/powerpoint/2010/main" val="21940614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a:xfrm>
            <a:off x="996923" y="6927"/>
            <a:ext cx="10353762" cy="970450"/>
          </a:xfrm>
        </p:spPr>
        <p:txBody>
          <a:bodyPr/>
          <a:lstStyle/>
          <a:p>
            <a:r>
              <a:rPr lang="en-US" dirty="0"/>
              <a:t>Talk-Aloud and Think-Aloud</a:t>
            </a:r>
          </a:p>
        </p:txBody>
      </p:sp>
      <p:sp>
        <p:nvSpPr>
          <p:cNvPr id="3" name="Content Placeholder 2">
            <a:extLst>
              <a:ext uri="{FF2B5EF4-FFF2-40B4-BE49-F238E27FC236}">
                <a16:creationId xmlns:a16="http://schemas.microsoft.com/office/drawing/2014/main" id="{206289BD-4673-4787-B52C-7E347DEEFBDC}"/>
              </a:ext>
            </a:extLst>
          </p:cNvPr>
          <p:cNvSpPr>
            <a:spLocks noGrp="1"/>
          </p:cNvSpPr>
          <p:nvPr>
            <p:ph idx="1"/>
          </p:nvPr>
        </p:nvSpPr>
        <p:spPr>
          <a:xfrm>
            <a:off x="913795" y="1732449"/>
            <a:ext cx="4177750" cy="4515951"/>
          </a:xfrm>
        </p:spPr>
        <p:txBody>
          <a:bodyPr>
            <a:normAutofit/>
          </a:bodyPr>
          <a:lstStyle/>
          <a:p>
            <a:r>
              <a:rPr lang="en-US" sz="2800" dirty="0"/>
              <a:t>Talk aloud – capturing stream of consciousness (type 1)</a:t>
            </a:r>
          </a:p>
          <a:p>
            <a:r>
              <a:rPr lang="en-US" sz="2800" dirty="0"/>
              <a:t>Think aloud – requires some verbal encoding of thoughts (type 2)</a:t>
            </a:r>
          </a:p>
          <a:p>
            <a:r>
              <a:rPr lang="en-US" sz="2800" dirty="0"/>
              <a:t>Type 3 – some other mediating cognitive process</a:t>
            </a:r>
          </a:p>
        </p:txBody>
      </p:sp>
      <p:sp>
        <p:nvSpPr>
          <p:cNvPr id="9" name="Slide Number Placeholder 8">
            <a:extLst>
              <a:ext uri="{FF2B5EF4-FFF2-40B4-BE49-F238E27FC236}">
                <a16:creationId xmlns:a16="http://schemas.microsoft.com/office/drawing/2014/main" id="{679B7178-665C-480B-AC58-C0587883C649}"/>
              </a:ext>
            </a:extLst>
          </p:cNvPr>
          <p:cNvSpPr>
            <a:spLocks noGrp="1"/>
          </p:cNvSpPr>
          <p:nvPr>
            <p:ph type="sldNum" sz="quarter" idx="12"/>
          </p:nvPr>
        </p:nvSpPr>
        <p:spPr/>
        <p:txBody>
          <a:bodyPr/>
          <a:lstStyle/>
          <a:p>
            <a:fld id="{F835488D-5DA2-45B5-A4A4-7339B26D131D}" type="slidenum">
              <a:rPr lang="en-US" smtClean="0"/>
              <a:t>146</a:t>
            </a:fld>
            <a:endParaRPr lang="en-US"/>
          </a:p>
        </p:txBody>
      </p:sp>
      <p:pic>
        <p:nvPicPr>
          <p:cNvPr id="5" name="Picture 4">
            <a:extLst>
              <a:ext uri="{FF2B5EF4-FFF2-40B4-BE49-F238E27FC236}">
                <a16:creationId xmlns:a16="http://schemas.microsoft.com/office/drawing/2014/main" id="{3B207D74-78B3-496C-8518-49DD63959695}"/>
              </a:ext>
            </a:extLst>
          </p:cNvPr>
          <p:cNvPicPr>
            <a:picLocks noChangeAspect="1"/>
          </p:cNvPicPr>
          <p:nvPr/>
        </p:nvPicPr>
        <p:blipFill>
          <a:blip r:embed="rId2"/>
          <a:stretch>
            <a:fillRect/>
          </a:stretch>
        </p:blipFill>
        <p:spPr>
          <a:xfrm>
            <a:off x="6726446" y="884991"/>
            <a:ext cx="5306165" cy="5973009"/>
          </a:xfrm>
          <a:prstGeom prst="rect">
            <a:avLst/>
          </a:prstGeom>
        </p:spPr>
      </p:pic>
      <p:sp>
        <p:nvSpPr>
          <p:cNvPr id="6" name="Oval 5">
            <a:extLst>
              <a:ext uri="{FF2B5EF4-FFF2-40B4-BE49-F238E27FC236}">
                <a16:creationId xmlns:a16="http://schemas.microsoft.com/office/drawing/2014/main" id="{3DAA84D5-D989-40B3-8A2B-FC1F49A9B0E5}"/>
              </a:ext>
            </a:extLst>
          </p:cNvPr>
          <p:cNvSpPr/>
          <p:nvPr/>
        </p:nvSpPr>
        <p:spPr>
          <a:xfrm>
            <a:off x="1553671" y="645345"/>
            <a:ext cx="1219200" cy="73856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Think-aloud</a:t>
            </a:r>
          </a:p>
        </p:txBody>
      </p:sp>
      <p:sp>
        <p:nvSpPr>
          <p:cNvPr id="7" name="Oval 6">
            <a:extLst>
              <a:ext uri="{FF2B5EF4-FFF2-40B4-BE49-F238E27FC236}">
                <a16:creationId xmlns:a16="http://schemas.microsoft.com/office/drawing/2014/main" id="{80BD86BC-6E18-49CC-AF0C-03A7F6843503}"/>
              </a:ext>
            </a:extLst>
          </p:cNvPr>
          <p:cNvSpPr/>
          <p:nvPr/>
        </p:nvSpPr>
        <p:spPr>
          <a:xfrm>
            <a:off x="314997" y="609600"/>
            <a:ext cx="1227856" cy="76933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Talk-aloud</a:t>
            </a:r>
          </a:p>
        </p:txBody>
      </p:sp>
      <p:pic>
        <p:nvPicPr>
          <p:cNvPr id="8" name="Picture 7">
            <a:extLst>
              <a:ext uri="{FF2B5EF4-FFF2-40B4-BE49-F238E27FC236}">
                <a16:creationId xmlns:a16="http://schemas.microsoft.com/office/drawing/2014/main" id="{DEB34E7A-33DC-46AA-90E7-4939A1224992}"/>
              </a:ext>
            </a:extLst>
          </p:cNvPr>
          <p:cNvPicPr>
            <a:picLocks noChangeAspect="1"/>
          </p:cNvPicPr>
          <p:nvPr/>
        </p:nvPicPr>
        <p:blipFill>
          <a:blip r:embed="rId3"/>
          <a:stretch>
            <a:fillRect/>
          </a:stretch>
        </p:blipFill>
        <p:spPr>
          <a:xfrm>
            <a:off x="3551538" y="5980877"/>
            <a:ext cx="3080013" cy="877123"/>
          </a:xfrm>
          <a:prstGeom prst="rect">
            <a:avLst/>
          </a:prstGeom>
        </p:spPr>
      </p:pic>
    </p:spTree>
    <p:extLst>
      <p:ext uri="{BB962C8B-B14F-4D97-AF65-F5344CB8AC3E}">
        <p14:creationId xmlns:p14="http://schemas.microsoft.com/office/powerpoint/2010/main" val="250088473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91FE132-43E6-412D-BCA4-69FD3ABE70F4}"/>
              </a:ext>
            </a:extLst>
          </p:cNvPr>
          <p:cNvCxnSpPr/>
          <p:nvPr/>
        </p:nvCxnSpPr>
        <p:spPr>
          <a:xfrm>
            <a:off x="1856508" y="5753099"/>
            <a:ext cx="960120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122F3220-7421-490C-8E88-5BAC25A1337A}"/>
              </a:ext>
            </a:extLst>
          </p:cNvPr>
          <p:cNvCxnSpPr>
            <a:cxnSpLocks/>
          </p:cNvCxnSpPr>
          <p:nvPr/>
        </p:nvCxnSpPr>
        <p:spPr>
          <a:xfrm flipV="1">
            <a:off x="1856508" y="166255"/>
            <a:ext cx="0" cy="558684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2828A02F-1A7B-4277-B23D-DF495C39F34C}"/>
              </a:ext>
            </a:extLst>
          </p:cNvPr>
          <p:cNvSpPr txBox="1"/>
          <p:nvPr/>
        </p:nvSpPr>
        <p:spPr>
          <a:xfrm>
            <a:off x="3611691" y="6519281"/>
            <a:ext cx="7303083" cy="369332"/>
          </a:xfrm>
          <a:prstGeom prst="rect">
            <a:avLst/>
          </a:prstGeom>
          <a:noFill/>
        </p:spPr>
        <p:txBody>
          <a:bodyPr wrap="square" rtlCol="0">
            <a:spAutoFit/>
          </a:bodyPr>
          <a:lstStyle/>
          <a:p>
            <a:r>
              <a:rPr lang="en-US" dirty="0"/>
              <a:t>Time between event and capture of report (“</a:t>
            </a:r>
            <a:r>
              <a:rPr lang="en-US" dirty="0" err="1"/>
              <a:t>retrospectiveness</a:t>
            </a:r>
            <a:r>
              <a:rPr lang="en-US" dirty="0"/>
              <a:t>”)</a:t>
            </a:r>
          </a:p>
        </p:txBody>
      </p:sp>
      <p:sp>
        <p:nvSpPr>
          <p:cNvPr id="8" name="TextBox 7">
            <a:extLst>
              <a:ext uri="{FF2B5EF4-FFF2-40B4-BE49-F238E27FC236}">
                <a16:creationId xmlns:a16="http://schemas.microsoft.com/office/drawing/2014/main" id="{E9D4326D-ECA1-4229-8809-6C9A38F5C724}"/>
              </a:ext>
            </a:extLst>
          </p:cNvPr>
          <p:cNvSpPr txBox="1"/>
          <p:nvPr/>
        </p:nvSpPr>
        <p:spPr>
          <a:xfrm>
            <a:off x="1" y="2714399"/>
            <a:ext cx="1039090" cy="1477328"/>
          </a:xfrm>
          <a:prstGeom prst="rect">
            <a:avLst/>
          </a:prstGeom>
          <a:noFill/>
        </p:spPr>
        <p:txBody>
          <a:bodyPr wrap="square" rtlCol="0">
            <a:spAutoFit/>
          </a:bodyPr>
          <a:lstStyle/>
          <a:p>
            <a:pPr algn="ctr"/>
            <a:r>
              <a:rPr lang="en-US" dirty="0"/>
              <a:t>The duration of time reported about</a:t>
            </a:r>
          </a:p>
        </p:txBody>
      </p:sp>
      <p:sp>
        <p:nvSpPr>
          <p:cNvPr id="9" name="Oval 8">
            <a:extLst>
              <a:ext uri="{FF2B5EF4-FFF2-40B4-BE49-F238E27FC236}">
                <a16:creationId xmlns:a16="http://schemas.microsoft.com/office/drawing/2014/main" id="{5166269D-B24D-42A9-8FEB-ABCAF41D5FD1}"/>
              </a:ext>
            </a:extLst>
          </p:cNvPr>
          <p:cNvSpPr/>
          <p:nvPr/>
        </p:nvSpPr>
        <p:spPr>
          <a:xfrm>
            <a:off x="4904507" y="4364002"/>
            <a:ext cx="1859967" cy="128582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Experience Sampling</a:t>
            </a:r>
          </a:p>
        </p:txBody>
      </p:sp>
      <p:sp>
        <p:nvSpPr>
          <p:cNvPr id="10" name="Oval 9">
            <a:extLst>
              <a:ext uri="{FF2B5EF4-FFF2-40B4-BE49-F238E27FC236}">
                <a16:creationId xmlns:a16="http://schemas.microsoft.com/office/drawing/2014/main" id="{7678D745-5887-404E-A33A-8B091FF6D797}"/>
              </a:ext>
            </a:extLst>
          </p:cNvPr>
          <p:cNvSpPr/>
          <p:nvPr/>
        </p:nvSpPr>
        <p:spPr>
          <a:xfrm>
            <a:off x="3286119" y="4916328"/>
            <a:ext cx="1219200" cy="73856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Think-aloud</a:t>
            </a:r>
          </a:p>
        </p:txBody>
      </p:sp>
      <p:sp>
        <p:nvSpPr>
          <p:cNvPr id="11" name="Oval 10">
            <a:extLst>
              <a:ext uri="{FF2B5EF4-FFF2-40B4-BE49-F238E27FC236}">
                <a16:creationId xmlns:a16="http://schemas.microsoft.com/office/drawing/2014/main" id="{3E927AB8-5C93-4F73-8B45-873ED7D4E37A}"/>
              </a:ext>
            </a:extLst>
          </p:cNvPr>
          <p:cNvSpPr/>
          <p:nvPr/>
        </p:nvSpPr>
        <p:spPr>
          <a:xfrm>
            <a:off x="2047445" y="4880583"/>
            <a:ext cx="1227856" cy="76933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Talk-aloud</a:t>
            </a:r>
          </a:p>
        </p:txBody>
      </p:sp>
      <p:sp>
        <p:nvSpPr>
          <p:cNvPr id="12" name="Oval 11">
            <a:extLst>
              <a:ext uri="{FF2B5EF4-FFF2-40B4-BE49-F238E27FC236}">
                <a16:creationId xmlns:a16="http://schemas.microsoft.com/office/drawing/2014/main" id="{81E3DB36-C92C-42DC-9AD3-4B274517372F}"/>
              </a:ext>
            </a:extLst>
          </p:cNvPr>
          <p:cNvSpPr/>
          <p:nvPr/>
        </p:nvSpPr>
        <p:spPr>
          <a:xfrm>
            <a:off x="7060617" y="2714400"/>
            <a:ext cx="2424551" cy="237000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Day Reconstruction Method</a:t>
            </a:r>
          </a:p>
        </p:txBody>
      </p:sp>
      <p:sp>
        <p:nvSpPr>
          <p:cNvPr id="13" name="TextBox 12">
            <a:extLst>
              <a:ext uri="{FF2B5EF4-FFF2-40B4-BE49-F238E27FC236}">
                <a16:creationId xmlns:a16="http://schemas.microsoft.com/office/drawing/2014/main" id="{70583466-C354-4271-9EBF-AB29FFDC5B2B}"/>
              </a:ext>
            </a:extLst>
          </p:cNvPr>
          <p:cNvSpPr txBox="1"/>
          <p:nvPr/>
        </p:nvSpPr>
        <p:spPr>
          <a:xfrm>
            <a:off x="7753347" y="5735009"/>
            <a:ext cx="1039090" cy="646331"/>
          </a:xfrm>
          <a:prstGeom prst="rect">
            <a:avLst/>
          </a:prstGeom>
          <a:noFill/>
        </p:spPr>
        <p:txBody>
          <a:bodyPr wrap="square" rtlCol="0">
            <a:spAutoFit/>
          </a:bodyPr>
          <a:lstStyle/>
          <a:p>
            <a:pPr algn="ctr"/>
            <a:r>
              <a:rPr lang="en-US" dirty="0"/>
              <a:t>0-12 hours</a:t>
            </a:r>
          </a:p>
        </p:txBody>
      </p:sp>
      <p:sp>
        <p:nvSpPr>
          <p:cNvPr id="14" name="TextBox 13">
            <a:extLst>
              <a:ext uri="{FF2B5EF4-FFF2-40B4-BE49-F238E27FC236}">
                <a16:creationId xmlns:a16="http://schemas.microsoft.com/office/drawing/2014/main" id="{74060CDD-8C46-4A1A-837C-EE609D8E485D}"/>
              </a:ext>
            </a:extLst>
          </p:cNvPr>
          <p:cNvSpPr txBox="1"/>
          <p:nvPr/>
        </p:nvSpPr>
        <p:spPr>
          <a:xfrm>
            <a:off x="2161308" y="5753099"/>
            <a:ext cx="1039090" cy="646331"/>
          </a:xfrm>
          <a:prstGeom prst="rect">
            <a:avLst/>
          </a:prstGeom>
          <a:noFill/>
        </p:spPr>
        <p:txBody>
          <a:bodyPr wrap="square" rtlCol="0">
            <a:spAutoFit/>
          </a:bodyPr>
          <a:lstStyle/>
          <a:p>
            <a:pPr algn="ctr"/>
            <a:r>
              <a:rPr lang="en-US" dirty="0"/>
              <a:t>0 seconds</a:t>
            </a:r>
          </a:p>
        </p:txBody>
      </p:sp>
      <p:sp>
        <p:nvSpPr>
          <p:cNvPr id="15" name="TextBox 14">
            <a:extLst>
              <a:ext uri="{FF2B5EF4-FFF2-40B4-BE49-F238E27FC236}">
                <a16:creationId xmlns:a16="http://schemas.microsoft.com/office/drawing/2014/main" id="{B65ECF56-7CF9-4E75-8D94-02E9B802C01B}"/>
              </a:ext>
            </a:extLst>
          </p:cNvPr>
          <p:cNvSpPr txBox="1"/>
          <p:nvPr/>
        </p:nvSpPr>
        <p:spPr>
          <a:xfrm>
            <a:off x="3235033" y="5747451"/>
            <a:ext cx="1373331" cy="646331"/>
          </a:xfrm>
          <a:prstGeom prst="rect">
            <a:avLst/>
          </a:prstGeom>
          <a:noFill/>
        </p:spPr>
        <p:txBody>
          <a:bodyPr wrap="square" rtlCol="0">
            <a:spAutoFit/>
          </a:bodyPr>
          <a:lstStyle/>
          <a:p>
            <a:pPr algn="ctr"/>
            <a:r>
              <a:rPr lang="en-US" dirty="0"/>
              <a:t>Fraction of Second</a:t>
            </a:r>
          </a:p>
        </p:txBody>
      </p:sp>
      <p:sp>
        <p:nvSpPr>
          <p:cNvPr id="17" name="TextBox 16">
            <a:extLst>
              <a:ext uri="{FF2B5EF4-FFF2-40B4-BE49-F238E27FC236}">
                <a16:creationId xmlns:a16="http://schemas.microsoft.com/office/drawing/2014/main" id="{C1134217-75C3-40E9-A4F8-CF3E9F0AD61B}"/>
              </a:ext>
            </a:extLst>
          </p:cNvPr>
          <p:cNvSpPr txBox="1"/>
          <p:nvPr/>
        </p:nvSpPr>
        <p:spPr>
          <a:xfrm>
            <a:off x="5147824" y="5873509"/>
            <a:ext cx="1373331" cy="369332"/>
          </a:xfrm>
          <a:prstGeom prst="rect">
            <a:avLst/>
          </a:prstGeom>
          <a:noFill/>
        </p:spPr>
        <p:txBody>
          <a:bodyPr wrap="square" rtlCol="0">
            <a:spAutoFit/>
          </a:bodyPr>
          <a:lstStyle/>
          <a:p>
            <a:pPr algn="ctr"/>
            <a:r>
              <a:rPr lang="en-US" dirty="0"/>
              <a:t>Seconds</a:t>
            </a:r>
          </a:p>
        </p:txBody>
      </p:sp>
      <p:sp>
        <p:nvSpPr>
          <p:cNvPr id="18" name="Oval 17">
            <a:extLst>
              <a:ext uri="{FF2B5EF4-FFF2-40B4-BE49-F238E27FC236}">
                <a16:creationId xmlns:a16="http://schemas.microsoft.com/office/drawing/2014/main" id="{36B3122B-F80E-467C-AD02-BE100F7D56DE}"/>
              </a:ext>
            </a:extLst>
          </p:cNvPr>
          <p:cNvSpPr/>
          <p:nvPr/>
        </p:nvSpPr>
        <p:spPr>
          <a:xfrm>
            <a:off x="9812473" y="543786"/>
            <a:ext cx="2145718" cy="494261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 Interviews</a:t>
            </a:r>
          </a:p>
        </p:txBody>
      </p:sp>
      <p:sp>
        <p:nvSpPr>
          <p:cNvPr id="19" name="TextBox 18">
            <a:extLst>
              <a:ext uri="{FF2B5EF4-FFF2-40B4-BE49-F238E27FC236}">
                <a16:creationId xmlns:a16="http://schemas.microsoft.com/office/drawing/2014/main" id="{B73A4B53-E356-4879-BF6B-2D5C876FE758}"/>
              </a:ext>
            </a:extLst>
          </p:cNvPr>
          <p:cNvSpPr txBox="1"/>
          <p:nvPr/>
        </p:nvSpPr>
        <p:spPr>
          <a:xfrm>
            <a:off x="10649808" y="5900307"/>
            <a:ext cx="1039090" cy="646331"/>
          </a:xfrm>
          <a:prstGeom prst="rect">
            <a:avLst/>
          </a:prstGeom>
          <a:noFill/>
        </p:spPr>
        <p:txBody>
          <a:bodyPr wrap="square" rtlCol="0">
            <a:spAutoFit/>
          </a:bodyPr>
          <a:lstStyle/>
          <a:p>
            <a:r>
              <a:rPr lang="en-US" dirty="0"/>
              <a:t>Up to a lifetime</a:t>
            </a:r>
          </a:p>
        </p:txBody>
      </p:sp>
      <p:sp>
        <p:nvSpPr>
          <p:cNvPr id="20" name="Lightning Bolt 19">
            <a:extLst>
              <a:ext uri="{FF2B5EF4-FFF2-40B4-BE49-F238E27FC236}">
                <a16:creationId xmlns:a16="http://schemas.microsoft.com/office/drawing/2014/main" id="{03699C4D-5966-4ECF-9EB5-E6CE4331103C}"/>
              </a:ext>
            </a:extLst>
          </p:cNvPr>
          <p:cNvSpPr/>
          <p:nvPr/>
        </p:nvSpPr>
        <p:spPr>
          <a:xfrm>
            <a:off x="6686114" y="5521631"/>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id="{52375B5D-2F38-4BB2-BB3E-56FD5B51DB91}"/>
              </a:ext>
            </a:extLst>
          </p:cNvPr>
          <p:cNvSpPr/>
          <p:nvPr/>
        </p:nvSpPr>
        <p:spPr>
          <a:xfrm>
            <a:off x="9334494" y="548640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95752B3-4DA6-47D7-A10B-CE019E99A4F6}"/>
              </a:ext>
            </a:extLst>
          </p:cNvPr>
          <p:cNvSpPr txBox="1"/>
          <p:nvPr/>
        </p:nvSpPr>
        <p:spPr>
          <a:xfrm>
            <a:off x="808322" y="4916328"/>
            <a:ext cx="1039090" cy="646331"/>
          </a:xfrm>
          <a:prstGeom prst="rect">
            <a:avLst/>
          </a:prstGeom>
          <a:noFill/>
        </p:spPr>
        <p:txBody>
          <a:bodyPr wrap="square" rtlCol="0">
            <a:spAutoFit/>
          </a:bodyPr>
          <a:lstStyle/>
          <a:p>
            <a:pPr algn="ctr"/>
            <a:r>
              <a:rPr lang="en-US" dirty="0"/>
              <a:t>0 seconds</a:t>
            </a:r>
          </a:p>
        </p:txBody>
      </p:sp>
      <p:sp>
        <p:nvSpPr>
          <p:cNvPr id="23" name="TextBox 22">
            <a:extLst>
              <a:ext uri="{FF2B5EF4-FFF2-40B4-BE49-F238E27FC236}">
                <a16:creationId xmlns:a16="http://schemas.microsoft.com/office/drawing/2014/main" id="{0FB5658F-C38C-4EA9-8679-E3D4ABD90FA8}"/>
              </a:ext>
            </a:extLst>
          </p:cNvPr>
          <p:cNvSpPr txBox="1"/>
          <p:nvPr/>
        </p:nvSpPr>
        <p:spPr>
          <a:xfrm>
            <a:off x="571388" y="345418"/>
            <a:ext cx="1039090" cy="646331"/>
          </a:xfrm>
          <a:prstGeom prst="rect">
            <a:avLst/>
          </a:prstGeom>
          <a:noFill/>
        </p:spPr>
        <p:txBody>
          <a:bodyPr wrap="square" rtlCol="0">
            <a:spAutoFit/>
          </a:bodyPr>
          <a:lstStyle/>
          <a:p>
            <a:pPr algn="ctr"/>
            <a:r>
              <a:rPr lang="en-US" dirty="0"/>
              <a:t>Up to a lifetime</a:t>
            </a:r>
          </a:p>
        </p:txBody>
      </p:sp>
      <p:sp>
        <p:nvSpPr>
          <p:cNvPr id="24" name="TextBox 23">
            <a:extLst>
              <a:ext uri="{FF2B5EF4-FFF2-40B4-BE49-F238E27FC236}">
                <a16:creationId xmlns:a16="http://schemas.microsoft.com/office/drawing/2014/main" id="{B8599D64-4832-4CDB-B5E8-6373029F5AF2}"/>
              </a:ext>
            </a:extLst>
          </p:cNvPr>
          <p:cNvSpPr txBox="1"/>
          <p:nvPr/>
        </p:nvSpPr>
        <p:spPr>
          <a:xfrm>
            <a:off x="855527" y="2830427"/>
            <a:ext cx="1039090" cy="369332"/>
          </a:xfrm>
          <a:prstGeom prst="rect">
            <a:avLst/>
          </a:prstGeom>
          <a:noFill/>
        </p:spPr>
        <p:txBody>
          <a:bodyPr wrap="square" rtlCol="0">
            <a:spAutoFit/>
          </a:bodyPr>
          <a:lstStyle/>
          <a:p>
            <a:pPr algn="ctr"/>
            <a:r>
              <a:rPr lang="en-US" dirty="0"/>
              <a:t>1 day</a:t>
            </a:r>
          </a:p>
        </p:txBody>
      </p:sp>
      <p:sp>
        <p:nvSpPr>
          <p:cNvPr id="25" name="Lightning Bolt 24">
            <a:extLst>
              <a:ext uri="{FF2B5EF4-FFF2-40B4-BE49-F238E27FC236}">
                <a16:creationId xmlns:a16="http://schemas.microsoft.com/office/drawing/2014/main" id="{FE03CBA9-7772-4B82-80CC-7CD96184164C}"/>
              </a:ext>
            </a:extLst>
          </p:cNvPr>
          <p:cNvSpPr/>
          <p:nvPr/>
        </p:nvSpPr>
        <p:spPr>
          <a:xfrm rot="5932067">
            <a:off x="1570608" y="4095951"/>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id="{DFE18DC9-2103-4C59-BBB6-0C09F4697DFF}"/>
              </a:ext>
            </a:extLst>
          </p:cNvPr>
          <p:cNvSpPr/>
          <p:nvPr/>
        </p:nvSpPr>
        <p:spPr>
          <a:xfrm rot="5932067">
            <a:off x="1582609" y="132117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E7E2B93-49EA-4E0B-8A05-6D0258634F06}"/>
              </a:ext>
            </a:extLst>
          </p:cNvPr>
          <p:cNvSpPr txBox="1"/>
          <p:nvPr/>
        </p:nvSpPr>
        <p:spPr>
          <a:xfrm>
            <a:off x="2057391" y="-20781"/>
            <a:ext cx="10030803" cy="1631216"/>
          </a:xfrm>
          <a:prstGeom prst="rect">
            <a:avLst/>
          </a:prstGeom>
          <a:noFill/>
        </p:spPr>
        <p:txBody>
          <a:bodyPr wrap="square" rtlCol="0">
            <a:spAutoFit/>
          </a:bodyPr>
          <a:lstStyle/>
          <a:p>
            <a:r>
              <a:rPr lang="en-US" sz="2800" dirty="0"/>
              <a:t>Report Type by Retrospective-ness, event duration, and cognition</a:t>
            </a:r>
          </a:p>
          <a:p>
            <a:r>
              <a:rPr lang="en-US" sz="2400" dirty="0">
                <a:solidFill>
                  <a:srgbClr val="00B050"/>
                </a:solidFill>
              </a:rPr>
              <a:t>Type 1 (direct stream of conscious)</a:t>
            </a:r>
          </a:p>
          <a:p>
            <a:r>
              <a:rPr lang="en-US" sz="2400" dirty="0">
                <a:solidFill>
                  <a:srgbClr val="00B0F0"/>
                </a:solidFill>
              </a:rPr>
              <a:t>Type 2 (verbal encoding required)</a:t>
            </a:r>
          </a:p>
          <a:p>
            <a:r>
              <a:rPr lang="en-US" sz="2400" dirty="0">
                <a:solidFill>
                  <a:srgbClr val="FF0000"/>
                </a:solidFill>
              </a:rPr>
              <a:t>Type 3 (additional cognitive process involved)</a:t>
            </a:r>
          </a:p>
        </p:txBody>
      </p:sp>
      <p:sp>
        <p:nvSpPr>
          <p:cNvPr id="28" name="Star: 5 Points 27">
            <a:extLst>
              <a:ext uri="{FF2B5EF4-FFF2-40B4-BE49-F238E27FC236}">
                <a16:creationId xmlns:a16="http://schemas.microsoft.com/office/drawing/2014/main" id="{262ED022-622A-4DC9-BFE1-11F130AFDEC3}"/>
              </a:ext>
            </a:extLst>
          </p:cNvPr>
          <p:cNvSpPr/>
          <p:nvPr/>
        </p:nvSpPr>
        <p:spPr>
          <a:xfrm>
            <a:off x="5507496" y="3886548"/>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FD47B45F-E9E8-40EC-BCB4-551E9C704ED0}"/>
              </a:ext>
            </a:extLst>
          </p:cNvPr>
          <p:cNvSpPr>
            <a:spLocks noGrp="1"/>
          </p:cNvSpPr>
          <p:nvPr>
            <p:ph type="sldNum" sz="quarter" idx="12"/>
          </p:nvPr>
        </p:nvSpPr>
        <p:spPr/>
        <p:txBody>
          <a:bodyPr/>
          <a:lstStyle/>
          <a:p>
            <a:fld id="{F835488D-5DA2-45B5-A4A4-7339B26D131D}" type="slidenum">
              <a:rPr lang="en-US" smtClean="0"/>
              <a:t>147</a:t>
            </a:fld>
            <a:endParaRPr lang="en-US"/>
          </a:p>
        </p:txBody>
      </p:sp>
    </p:spTree>
    <p:extLst>
      <p:ext uri="{BB962C8B-B14F-4D97-AF65-F5344CB8AC3E}">
        <p14:creationId xmlns:p14="http://schemas.microsoft.com/office/powerpoint/2010/main" val="124226202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a:xfrm>
            <a:off x="996923" y="6927"/>
            <a:ext cx="10353762" cy="970450"/>
          </a:xfrm>
        </p:spPr>
        <p:txBody>
          <a:bodyPr/>
          <a:lstStyle/>
          <a:p>
            <a:r>
              <a:rPr lang="en-US" dirty="0"/>
              <a:t>Experience Sampling</a:t>
            </a:r>
          </a:p>
        </p:txBody>
      </p:sp>
      <p:sp>
        <p:nvSpPr>
          <p:cNvPr id="3" name="Content Placeholder 2">
            <a:extLst>
              <a:ext uri="{FF2B5EF4-FFF2-40B4-BE49-F238E27FC236}">
                <a16:creationId xmlns:a16="http://schemas.microsoft.com/office/drawing/2014/main" id="{206289BD-4673-4787-B52C-7E347DEEFBDC}"/>
              </a:ext>
            </a:extLst>
          </p:cNvPr>
          <p:cNvSpPr>
            <a:spLocks noGrp="1"/>
          </p:cNvSpPr>
          <p:nvPr>
            <p:ph idx="1"/>
          </p:nvPr>
        </p:nvSpPr>
        <p:spPr>
          <a:xfrm>
            <a:off x="913794" y="1732449"/>
            <a:ext cx="9466723" cy="4515951"/>
          </a:xfrm>
        </p:spPr>
        <p:txBody>
          <a:bodyPr>
            <a:normAutofit/>
          </a:bodyPr>
          <a:lstStyle/>
          <a:p>
            <a:r>
              <a:rPr lang="en-US" sz="2800" dirty="0"/>
              <a:t>Random samples of what it’s like “in the moment”</a:t>
            </a:r>
          </a:p>
          <a:p>
            <a:r>
              <a:rPr lang="en-US" sz="2800" dirty="0"/>
              <a:t>Some cognitive interruption from phone/timer/text</a:t>
            </a:r>
          </a:p>
          <a:p>
            <a:r>
              <a:rPr lang="en-US" sz="2800" dirty="0"/>
              <a:t>Mitigates issues with retrospective report</a:t>
            </a:r>
          </a:p>
        </p:txBody>
      </p:sp>
      <p:sp>
        <p:nvSpPr>
          <p:cNvPr id="9" name="Slide Number Placeholder 8">
            <a:extLst>
              <a:ext uri="{FF2B5EF4-FFF2-40B4-BE49-F238E27FC236}">
                <a16:creationId xmlns:a16="http://schemas.microsoft.com/office/drawing/2014/main" id="{ECD5CD2A-0B2F-40AA-8FB8-BE10B5240A3B}"/>
              </a:ext>
            </a:extLst>
          </p:cNvPr>
          <p:cNvSpPr>
            <a:spLocks noGrp="1"/>
          </p:cNvSpPr>
          <p:nvPr>
            <p:ph type="sldNum" sz="quarter" idx="12"/>
          </p:nvPr>
        </p:nvSpPr>
        <p:spPr/>
        <p:txBody>
          <a:bodyPr/>
          <a:lstStyle/>
          <a:p>
            <a:fld id="{F835488D-5DA2-45B5-A4A4-7339B26D131D}" type="slidenum">
              <a:rPr lang="en-US" smtClean="0"/>
              <a:t>148</a:t>
            </a:fld>
            <a:endParaRPr lang="en-US"/>
          </a:p>
        </p:txBody>
      </p:sp>
      <p:sp>
        <p:nvSpPr>
          <p:cNvPr id="8" name="Oval 7">
            <a:extLst>
              <a:ext uri="{FF2B5EF4-FFF2-40B4-BE49-F238E27FC236}">
                <a16:creationId xmlns:a16="http://schemas.microsoft.com/office/drawing/2014/main" id="{88DB3224-323F-47EE-91D1-024E79A401C6}"/>
              </a:ext>
            </a:extLst>
          </p:cNvPr>
          <p:cNvSpPr/>
          <p:nvPr/>
        </p:nvSpPr>
        <p:spPr>
          <a:xfrm>
            <a:off x="492447" y="207639"/>
            <a:ext cx="1859967" cy="128582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Experience Sampling</a:t>
            </a:r>
          </a:p>
        </p:txBody>
      </p:sp>
      <p:pic>
        <p:nvPicPr>
          <p:cNvPr id="5" name="Picture 4">
            <a:extLst>
              <a:ext uri="{FF2B5EF4-FFF2-40B4-BE49-F238E27FC236}">
                <a16:creationId xmlns:a16="http://schemas.microsoft.com/office/drawing/2014/main" id="{54F55DD1-DA58-411B-9628-844B09313608}"/>
              </a:ext>
            </a:extLst>
          </p:cNvPr>
          <p:cNvPicPr>
            <a:picLocks noChangeAspect="1"/>
          </p:cNvPicPr>
          <p:nvPr/>
        </p:nvPicPr>
        <p:blipFill>
          <a:blip r:embed="rId2"/>
          <a:stretch>
            <a:fillRect/>
          </a:stretch>
        </p:blipFill>
        <p:spPr>
          <a:xfrm>
            <a:off x="105876" y="5773632"/>
            <a:ext cx="3905015" cy="949535"/>
          </a:xfrm>
          <a:prstGeom prst="rect">
            <a:avLst/>
          </a:prstGeom>
        </p:spPr>
      </p:pic>
      <p:pic>
        <p:nvPicPr>
          <p:cNvPr id="7" name="Picture 6">
            <a:extLst>
              <a:ext uri="{FF2B5EF4-FFF2-40B4-BE49-F238E27FC236}">
                <a16:creationId xmlns:a16="http://schemas.microsoft.com/office/drawing/2014/main" id="{F56BC9BB-0F53-4481-9C7A-488B07A190E6}"/>
              </a:ext>
            </a:extLst>
          </p:cNvPr>
          <p:cNvPicPr>
            <a:picLocks noChangeAspect="1"/>
          </p:cNvPicPr>
          <p:nvPr/>
        </p:nvPicPr>
        <p:blipFill>
          <a:blip r:embed="rId3"/>
          <a:stretch>
            <a:fillRect/>
          </a:stretch>
        </p:blipFill>
        <p:spPr>
          <a:xfrm>
            <a:off x="6601610" y="5723013"/>
            <a:ext cx="5484514" cy="1050772"/>
          </a:xfrm>
          <a:prstGeom prst="rect">
            <a:avLst/>
          </a:prstGeom>
        </p:spPr>
      </p:pic>
    </p:spTree>
    <p:extLst>
      <p:ext uri="{BB962C8B-B14F-4D97-AF65-F5344CB8AC3E}">
        <p14:creationId xmlns:p14="http://schemas.microsoft.com/office/powerpoint/2010/main" val="117247232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91FE132-43E6-412D-BCA4-69FD3ABE70F4}"/>
              </a:ext>
            </a:extLst>
          </p:cNvPr>
          <p:cNvCxnSpPr/>
          <p:nvPr/>
        </p:nvCxnSpPr>
        <p:spPr>
          <a:xfrm>
            <a:off x="1856508" y="5753099"/>
            <a:ext cx="960120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122F3220-7421-490C-8E88-5BAC25A1337A}"/>
              </a:ext>
            </a:extLst>
          </p:cNvPr>
          <p:cNvCxnSpPr>
            <a:cxnSpLocks/>
          </p:cNvCxnSpPr>
          <p:nvPr/>
        </p:nvCxnSpPr>
        <p:spPr>
          <a:xfrm flipV="1">
            <a:off x="1856508" y="166255"/>
            <a:ext cx="0" cy="558684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2828A02F-1A7B-4277-B23D-DF495C39F34C}"/>
              </a:ext>
            </a:extLst>
          </p:cNvPr>
          <p:cNvSpPr txBox="1"/>
          <p:nvPr/>
        </p:nvSpPr>
        <p:spPr>
          <a:xfrm>
            <a:off x="3611691" y="6519281"/>
            <a:ext cx="7303083" cy="369332"/>
          </a:xfrm>
          <a:prstGeom prst="rect">
            <a:avLst/>
          </a:prstGeom>
          <a:noFill/>
        </p:spPr>
        <p:txBody>
          <a:bodyPr wrap="square" rtlCol="0">
            <a:spAutoFit/>
          </a:bodyPr>
          <a:lstStyle/>
          <a:p>
            <a:r>
              <a:rPr lang="en-US" dirty="0"/>
              <a:t>Time between event and capture of report (“</a:t>
            </a:r>
            <a:r>
              <a:rPr lang="en-US" dirty="0" err="1"/>
              <a:t>retrospectiveness</a:t>
            </a:r>
            <a:r>
              <a:rPr lang="en-US" dirty="0"/>
              <a:t>”)</a:t>
            </a:r>
          </a:p>
        </p:txBody>
      </p:sp>
      <p:sp>
        <p:nvSpPr>
          <p:cNvPr id="8" name="TextBox 7">
            <a:extLst>
              <a:ext uri="{FF2B5EF4-FFF2-40B4-BE49-F238E27FC236}">
                <a16:creationId xmlns:a16="http://schemas.microsoft.com/office/drawing/2014/main" id="{E9D4326D-ECA1-4229-8809-6C9A38F5C724}"/>
              </a:ext>
            </a:extLst>
          </p:cNvPr>
          <p:cNvSpPr txBox="1"/>
          <p:nvPr/>
        </p:nvSpPr>
        <p:spPr>
          <a:xfrm>
            <a:off x="1" y="2714399"/>
            <a:ext cx="1039090" cy="1477328"/>
          </a:xfrm>
          <a:prstGeom prst="rect">
            <a:avLst/>
          </a:prstGeom>
          <a:noFill/>
        </p:spPr>
        <p:txBody>
          <a:bodyPr wrap="square" rtlCol="0">
            <a:spAutoFit/>
          </a:bodyPr>
          <a:lstStyle/>
          <a:p>
            <a:pPr algn="ctr"/>
            <a:r>
              <a:rPr lang="en-US" dirty="0"/>
              <a:t>The duration of time reported about</a:t>
            </a:r>
          </a:p>
        </p:txBody>
      </p:sp>
      <p:sp>
        <p:nvSpPr>
          <p:cNvPr id="9" name="Oval 8">
            <a:extLst>
              <a:ext uri="{FF2B5EF4-FFF2-40B4-BE49-F238E27FC236}">
                <a16:creationId xmlns:a16="http://schemas.microsoft.com/office/drawing/2014/main" id="{5166269D-B24D-42A9-8FEB-ABCAF41D5FD1}"/>
              </a:ext>
            </a:extLst>
          </p:cNvPr>
          <p:cNvSpPr/>
          <p:nvPr/>
        </p:nvSpPr>
        <p:spPr>
          <a:xfrm>
            <a:off x="4904507" y="4364002"/>
            <a:ext cx="1859967" cy="128582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Experience Sampling</a:t>
            </a:r>
          </a:p>
        </p:txBody>
      </p:sp>
      <p:sp>
        <p:nvSpPr>
          <p:cNvPr id="10" name="Oval 9">
            <a:extLst>
              <a:ext uri="{FF2B5EF4-FFF2-40B4-BE49-F238E27FC236}">
                <a16:creationId xmlns:a16="http://schemas.microsoft.com/office/drawing/2014/main" id="{7678D745-5887-404E-A33A-8B091FF6D797}"/>
              </a:ext>
            </a:extLst>
          </p:cNvPr>
          <p:cNvSpPr/>
          <p:nvPr/>
        </p:nvSpPr>
        <p:spPr>
          <a:xfrm>
            <a:off x="3286119" y="4916328"/>
            <a:ext cx="1219200" cy="73856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Think-aloud</a:t>
            </a:r>
          </a:p>
        </p:txBody>
      </p:sp>
      <p:sp>
        <p:nvSpPr>
          <p:cNvPr id="11" name="Oval 10">
            <a:extLst>
              <a:ext uri="{FF2B5EF4-FFF2-40B4-BE49-F238E27FC236}">
                <a16:creationId xmlns:a16="http://schemas.microsoft.com/office/drawing/2014/main" id="{3E927AB8-5C93-4F73-8B45-873ED7D4E37A}"/>
              </a:ext>
            </a:extLst>
          </p:cNvPr>
          <p:cNvSpPr/>
          <p:nvPr/>
        </p:nvSpPr>
        <p:spPr>
          <a:xfrm>
            <a:off x="2047445" y="4880583"/>
            <a:ext cx="1227856" cy="76933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Talk-aloud</a:t>
            </a:r>
          </a:p>
        </p:txBody>
      </p:sp>
      <p:sp>
        <p:nvSpPr>
          <p:cNvPr id="12" name="Oval 11">
            <a:extLst>
              <a:ext uri="{FF2B5EF4-FFF2-40B4-BE49-F238E27FC236}">
                <a16:creationId xmlns:a16="http://schemas.microsoft.com/office/drawing/2014/main" id="{81E3DB36-C92C-42DC-9AD3-4B274517372F}"/>
              </a:ext>
            </a:extLst>
          </p:cNvPr>
          <p:cNvSpPr/>
          <p:nvPr/>
        </p:nvSpPr>
        <p:spPr>
          <a:xfrm>
            <a:off x="7060617" y="2714400"/>
            <a:ext cx="2424551" cy="237000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Day Reconstruction Method</a:t>
            </a:r>
          </a:p>
        </p:txBody>
      </p:sp>
      <p:sp>
        <p:nvSpPr>
          <p:cNvPr id="13" name="TextBox 12">
            <a:extLst>
              <a:ext uri="{FF2B5EF4-FFF2-40B4-BE49-F238E27FC236}">
                <a16:creationId xmlns:a16="http://schemas.microsoft.com/office/drawing/2014/main" id="{70583466-C354-4271-9EBF-AB29FFDC5B2B}"/>
              </a:ext>
            </a:extLst>
          </p:cNvPr>
          <p:cNvSpPr txBox="1"/>
          <p:nvPr/>
        </p:nvSpPr>
        <p:spPr>
          <a:xfrm>
            <a:off x="7753347" y="5735009"/>
            <a:ext cx="1039090" cy="646331"/>
          </a:xfrm>
          <a:prstGeom prst="rect">
            <a:avLst/>
          </a:prstGeom>
          <a:noFill/>
        </p:spPr>
        <p:txBody>
          <a:bodyPr wrap="square" rtlCol="0">
            <a:spAutoFit/>
          </a:bodyPr>
          <a:lstStyle/>
          <a:p>
            <a:pPr algn="ctr"/>
            <a:r>
              <a:rPr lang="en-US" dirty="0"/>
              <a:t>0-12 hours</a:t>
            </a:r>
          </a:p>
        </p:txBody>
      </p:sp>
      <p:sp>
        <p:nvSpPr>
          <p:cNvPr id="14" name="TextBox 13">
            <a:extLst>
              <a:ext uri="{FF2B5EF4-FFF2-40B4-BE49-F238E27FC236}">
                <a16:creationId xmlns:a16="http://schemas.microsoft.com/office/drawing/2014/main" id="{74060CDD-8C46-4A1A-837C-EE609D8E485D}"/>
              </a:ext>
            </a:extLst>
          </p:cNvPr>
          <p:cNvSpPr txBox="1"/>
          <p:nvPr/>
        </p:nvSpPr>
        <p:spPr>
          <a:xfrm>
            <a:off x="2161308" y="5753099"/>
            <a:ext cx="1039090" cy="646331"/>
          </a:xfrm>
          <a:prstGeom prst="rect">
            <a:avLst/>
          </a:prstGeom>
          <a:noFill/>
        </p:spPr>
        <p:txBody>
          <a:bodyPr wrap="square" rtlCol="0">
            <a:spAutoFit/>
          </a:bodyPr>
          <a:lstStyle/>
          <a:p>
            <a:pPr algn="ctr"/>
            <a:r>
              <a:rPr lang="en-US" dirty="0"/>
              <a:t>0 seconds</a:t>
            </a:r>
          </a:p>
        </p:txBody>
      </p:sp>
      <p:sp>
        <p:nvSpPr>
          <p:cNvPr id="15" name="TextBox 14">
            <a:extLst>
              <a:ext uri="{FF2B5EF4-FFF2-40B4-BE49-F238E27FC236}">
                <a16:creationId xmlns:a16="http://schemas.microsoft.com/office/drawing/2014/main" id="{B65ECF56-7CF9-4E75-8D94-02E9B802C01B}"/>
              </a:ext>
            </a:extLst>
          </p:cNvPr>
          <p:cNvSpPr txBox="1"/>
          <p:nvPr/>
        </p:nvSpPr>
        <p:spPr>
          <a:xfrm>
            <a:off x="3235033" y="5747451"/>
            <a:ext cx="1373331" cy="646331"/>
          </a:xfrm>
          <a:prstGeom prst="rect">
            <a:avLst/>
          </a:prstGeom>
          <a:noFill/>
        </p:spPr>
        <p:txBody>
          <a:bodyPr wrap="square" rtlCol="0">
            <a:spAutoFit/>
          </a:bodyPr>
          <a:lstStyle/>
          <a:p>
            <a:pPr algn="ctr"/>
            <a:r>
              <a:rPr lang="en-US" dirty="0"/>
              <a:t>Fraction of Second</a:t>
            </a:r>
          </a:p>
        </p:txBody>
      </p:sp>
      <p:sp>
        <p:nvSpPr>
          <p:cNvPr id="17" name="TextBox 16">
            <a:extLst>
              <a:ext uri="{FF2B5EF4-FFF2-40B4-BE49-F238E27FC236}">
                <a16:creationId xmlns:a16="http://schemas.microsoft.com/office/drawing/2014/main" id="{C1134217-75C3-40E9-A4F8-CF3E9F0AD61B}"/>
              </a:ext>
            </a:extLst>
          </p:cNvPr>
          <p:cNvSpPr txBox="1"/>
          <p:nvPr/>
        </p:nvSpPr>
        <p:spPr>
          <a:xfrm>
            <a:off x="5147824" y="5873509"/>
            <a:ext cx="1373331" cy="369332"/>
          </a:xfrm>
          <a:prstGeom prst="rect">
            <a:avLst/>
          </a:prstGeom>
          <a:noFill/>
        </p:spPr>
        <p:txBody>
          <a:bodyPr wrap="square" rtlCol="0">
            <a:spAutoFit/>
          </a:bodyPr>
          <a:lstStyle/>
          <a:p>
            <a:pPr algn="ctr"/>
            <a:r>
              <a:rPr lang="en-US" dirty="0"/>
              <a:t>Seconds</a:t>
            </a:r>
          </a:p>
        </p:txBody>
      </p:sp>
      <p:sp>
        <p:nvSpPr>
          <p:cNvPr id="18" name="Oval 17">
            <a:extLst>
              <a:ext uri="{FF2B5EF4-FFF2-40B4-BE49-F238E27FC236}">
                <a16:creationId xmlns:a16="http://schemas.microsoft.com/office/drawing/2014/main" id="{36B3122B-F80E-467C-AD02-BE100F7D56DE}"/>
              </a:ext>
            </a:extLst>
          </p:cNvPr>
          <p:cNvSpPr/>
          <p:nvPr/>
        </p:nvSpPr>
        <p:spPr>
          <a:xfrm>
            <a:off x="9812473" y="543786"/>
            <a:ext cx="2145718" cy="494261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 Interviews</a:t>
            </a:r>
          </a:p>
        </p:txBody>
      </p:sp>
      <p:sp>
        <p:nvSpPr>
          <p:cNvPr id="19" name="TextBox 18">
            <a:extLst>
              <a:ext uri="{FF2B5EF4-FFF2-40B4-BE49-F238E27FC236}">
                <a16:creationId xmlns:a16="http://schemas.microsoft.com/office/drawing/2014/main" id="{B73A4B53-E356-4879-BF6B-2D5C876FE758}"/>
              </a:ext>
            </a:extLst>
          </p:cNvPr>
          <p:cNvSpPr txBox="1"/>
          <p:nvPr/>
        </p:nvSpPr>
        <p:spPr>
          <a:xfrm>
            <a:off x="10649808" y="5900307"/>
            <a:ext cx="1039090" cy="646331"/>
          </a:xfrm>
          <a:prstGeom prst="rect">
            <a:avLst/>
          </a:prstGeom>
          <a:noFill/>
        </p:spPr>
        <p:txBody>
          <a:bodyPr wrap="square" rtlCol="0">
            <a:spAutoFit/>
          </a:bodyPr>
          <a:lstStyle/>
          <a:p>
            <a:r>
              <a:rPr lang="en-US" dirty="0"/>
              <a:t>Up to a lifetime</a:t>
            </a:r>
          </a:p>
        </p:txBody>
      </p:sp>
      <p:sp>
        <p:nvSpPr>
          <p:cNvPr id="20" name="Lightning Bolt 19">
            <a:extLst>
              <a:ext uri="{FF2B5EF4-FFF2-40B4-BE49-F238E27FC236}">
                <a16:creationId xmlns:a16="http://schemas.microsoft.com/office/drawing/2014/main" id="{03699C4D-5966-4ECF-9EB5-E6CE4331103C}"/>
              </a:ext>
            </a:extLst>
          </p:cNvPr>
          <p:cNvSpPr/>
          <p:nvPr/>
        </p:nvSpPr>
        <p:spPr>
          <a:xfrm>
            <a:off x="6686114" y="5521631"/>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id="{52375B5D-2F38-4BB2-BB3E-56FD5B51DB91}"/>
              </a:ext>
            </a:extLst>
          </p:cNvPr>
          <p:cNvSpPr/>
          <p:nvPr/>
        </p:nvSpPr>
        <p:spPr>
          <a:xfrm>
            <a:off x="9334494" y="548640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95752B3-4DA6-47D7-A10B-CE019E99A4F6}"/>
              </a:ext>
            </a:extLst>
          </p:cNvPr>
          <p:cNvSpPr txBox="1"/>
          <p:nvPr/>
        </p:nvSpPr>
        <p:spPr>
          <a:xfrm>
            <a:off x="808322" y="4916328"/>
            <a:ext cx="1039090" cy="646331"/>
          </a:xfrm>
          <a:prstGeom prst="rect">
            <a:avLst/>
          </a:prstGeom>
          <a:noFill/>
        </p:spPr>
        <p:txBody>
          <a:bodyPr wrap="square" rtlCol="0">
            <a:spAutoFit/>
          </a:bodyPr>
          <a:lstStyle/>
          <a:p>
            <a:pPr algn="ctr"/>
            <a:r>
              <a:rPr lang="en-US" dirty="0"/>
              <a:t>0 seconds</a:t>
            </a:r>
          </a:p>
        </p:txBody>
      </p:sp>
      <p:sp>
        <p:nvSpPr>
          <p:cNvPr id="23" name="TextBox 22">
            <a:extLst>
              <a:ext uri="{FF2B5EF4-FFF2-40B4-BE49-F238E27FC236}">
                <a16:creationId xmlns:a16="http://schemas.microsoft.com/office/drawing/2014/main" id="{0FB5658F-C38C-4EA9-8679-E3D4ABD90FA8}"/>
              </a:ext>
            </a:extLst>
          </p:cNvPr>
          <p:cNvSpPr txBox="1"/>
          <p:nvPr/>
        </p:nvSpPr>
        <p:spPr>
          <a:xfrm>
            <a:off x="571388" y="345418"/>
            <a:ext cx="1039090" cy="646331"/>
          </a:xfrm>
          <a:prstGeom prst="rect">
            <a:avLst/>
          </a:prstGeom>
          <a:noFill/>
        </p:spPr>
        <p:txBody>
          <a:bodyPr wrap="square" rtlCol="0">
            <a:spAutoFit/>
          </a:bodyPr>
          <a:lstStyle/>
          <a:p>
            <a:pPr algn="ctr"/>
            <a:r>
              <a:rPr lang="en-US" dirty="0"/>
              <a:t>Up to a lifetime</a:t>
            </a:r>
          </a:p>
        </p:txBody>
      </p:sp>
      <p:sp>
        <p:nvSpPr>
          <p:cNvPr id="24" name="TextBox 23">
            <a:extLst>
              <a:ext uri="{FF2B5EF4-FFF2-40B4-BE49-F238E27FC236}">
                <a16:creationId xmlns:a16="http://schemas.microsoft.com/office/drawing/2014/main" id="{B8599D64-4832-4CDB-B5E8-6373029F5AF2}"/>
              </a:ext>
            </a:extLst>
          </p:cNvPr>
          <p:cNvSpPr txBox="1"/>
          <p:nvPr/>
        </p:nvSpPr>
        <p:spPr>
          <a:xfrm>
            <a:off x="855527" y="2830427"/>
            <a:ext cx="1039090" cy="369332"/>
          </a:xfrm>
          <a:prstGeom prst="rect">
            <a:avLst/>
          </a:prstGeom>
          <a:noFill/>
        </p:spPr>
        <p:txBody>
          <a:bodyPr wrap="square" rtlCol="0">
            <a:spAutoFit/>
          </a:bodyPr>
          <a:lstStyle/>
          <a:p>
            <a:pPr algn="ctr"/>
            <a:r>
              <a:rPr lang="en-US" dirty="0"/>
              <a:t>1 day</a:t>
            </a:r>
          </a:p>
        </p:txBody>
      </p:sp>
      <p:sp>
        <p:nvSpPr>
          <p:cNvPr id="25" name="Lightning Bolt 24">
            <a:extLst>
              <a:ext uri="{FF2B5EF4-FFF2-40B4-BE49-F238E27FC236}">
                <a16:creationId xmlns:a16="http://schemas.microsoft.com/office/drawing/2014/main" id="{FE03CBA9-7772-4B82-80CC-7CD96184164C}"/>
              </a:ext>
            </a:extLst>
          </p:cNvPr>
          <p:cNvSpPr/>
          <p:nvPr/>
        </p:nvSpPr>
        <p:spPr>
          <a:xfrm rot="5932067">
            <a:off x="1570608" y="4095951"/>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id="{DFE18DC9-2103-4C59-BBB6-0C09F4697DFF}"/>
              </a:ext>
            </a:extLst>
          </p:cNvPr>
          <p:cNvSpPr/>
          <p:nvPr/>
        </p:nvSpPr>
        <p:spPr>
          <a:xfrm rot="5932067">
            <a:off x="1582609" y="132117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E7E2B93-49EA-4E0B-8A05-6D0258634F06}"/>
              </a:ext>
            </a:extLst>
          </p:cNvPr>
          <p:cNvSpPr txBox="1"/>
          <p:nvPr/>
        </p:nvSpPr>
        <p:spPr>
          <a:xfrm>
            <a:off x="2057391" y="-20781"/>
            <a:ext cx="10030803" cy="1631216"/>
          </a:xfrm>
          <a:prstGeom prst="rect">
            <a:avLst/>
          </a:prstGeom>
          <a:noFill/>
        </p:spPr>
        <p:txBody>
          <a:bodyPr wrap="square" rtlCol="0">
            <a:spAutoFit/>
          </a:bodyPr>
          <a:lstStyle/>
          <a:p>
            <a:r>
              <a:rPr lang="en-US" sz="2800" dirty="0"/>
              <a:t>Report Type by Retrospective-ness, event duration, and cognition</a:t>
            </a:r>
          </a:p>
          <a:p>
            <a:r>
              <a:rPr lang="en-US" sz="2400" dirty="0">
                <a:solidFill>
                  <a:srgbClr val="00B050"/>
                </a:solidFill>
              </a:rPr>
              <a:t>Type 1 (direct stream of conscious)</a:t>
            </a:r>
          </a:p>
          <a:p>
            <a:r>
              <a:rPr lang="en-US" sz="2400" dirty="0">
                <a:solidFill>
                  <a:srgbClr val="00B0F0"/>
                </a:solidFill>
              </a:rPr>
              <a:t>Type 2 (verbal encoding required)</a:t>
            </a:r>
          </a:p>
          <a:p>
            <a:r>
              <a:rPr lang="en-US" sz="2400" dirty="0">
                <a:solidFill>
                  <a:srgbClr val="FF0000"/>
                </a:solidFill>
              </a:rPr>
              <a:t>Type 3 (additional cognitive process involved)</a:t>
            </a:r>
          </a:p>
        </p:txBody>
      </p:sp>
      <p:sp>
        <p:nvSpPr>
          <p:cNvPr id="28" name="Star: 5 Points 27">
            <a:extLst>
              <a:ext uri="{FF2B5EF4-FFF2-40B4-BE49-F238E27FC236}">
                <a16:creationId xmlns:a16="http://schemas.microsoft.com/office/drawing/2014/main" id="{B827C62D-552E-4134-B9AB-FA8BD22DFDE3}"/>
              </a:ext>
            </a:extLst>
          </p:cNvPr>
          <p:cNvSpPr/>
          <p:nvPr/>
        </p:nvSpPr>
        <p:spPr>
          <a:xfrm>
            <a:off x="8033195" y="2181416"/>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18DF7616-3510-4C85-98F1-90F5D63086EF}"/>
              </a:ext>
            </a:extLst>
          </p:cNvPr>
          <p:cNvSpPr>
            <a:spLocks noGrp="1"/>
          </p:cNvSpPr>
          <p:nvPr>
            <p:ph type="sldNum" sz="quarter" idx="12"/>
          </p:nvPr>
        </p:nvSpPr>
        <p:spPr/>
        <p:txBody>
          <a:bodyPr/>
          <a:lstStyle/>
          <a:p>
            <a:fld id="{F835488D-5DA2-45B5-A4A4-7339B26D131D}" type="slidenum">
              <a:rPr lang="en-US" smtClean="0"/>
              <a:t>149</a:t>
            </a:fld>
            <a:endParaRPr lang="en-US"/>
          </a:p>
        </p:txBody>
      </p:sp>
    </p:spTree>
    <p:extLst>
      <p:ext uri="{BB962C8B-B14F-4D97-AF65-F5344CB8AC3E}">
        <p14:creationId xmlns:p14="http://schemas.microsoft.com/office/powerpoint/2010/main" val="4087499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hedonic treadmill. | Download Scientific Diagram">
            <a:extLst>
              <a:ext uri="{FF2B5EF4-FFF2-40B4-BE49-F238E27FC236}">
                <a16:creationId xmlns:a16="http://schemas.microsoft.com/office/drawing/2014/main" id="{71CC794C-9E8D-4E8A-9E36-F4F689550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718263"/>
            <a:ext cx="7620000" cy="5038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2F886C0-864A-44A1-8762-58EAB175BD2A}"/>
              </a:ext>
            </a:extLst>
          </p:cNvPr>
          <p:cNvPicPr>
            <a:picLocks noChangeAspect="1"/>
          </p:cNvPicPr>
          <p:nvPr/>
        </p:nvPicPr>
        <p:blipFill>
          <a:blip r:embed="rId4"/>
          <a:stretch>
            <a:fillRect/>
          </a:stretch>
        </p:blipFill>
        <p:spPr>
          <a:xfrm>
            <a:off x="9210529" y="6027285"/>
            <a:ext cx="2981471" cy="830715"/>
          </a:xfrm>
          <a:prstGeom prst="rect">
            <a:avLst/>
          </a:prstGeom>
        </p:spPr>
      </p:pic>
      <p:sp>
        <p:nvSpPr>
          <p:cNvPr id="2" name="Slide Number Placeholder 1">
            <a:extLst>
              <a:ext uri="{FF2B5EF4-FFF2-40B4-BE49-F238E27FC236}">
                <a16:creationId xmlns:a16="http://schemas.microsoft.com/office/drawing/2014/main" id="{7C2549DD-B725-4E67-AB1E-C7EDC8E0FAB4}"/>
              </a:ext>
            </a:extLst>
          </p:cNvPr>
          <p:cNvSpPr>
            <a:spLocks noGrp="1"/>
          </p:cNvSpPr>
          <p:nvPr>
            <p:ph type="sldNum" sz="quarter" idx="12"/>
          </p:nvPr>
        </p:nvSpPr>
        <p:spPr/>
        <p:txBody>
          <a:bodyPr/>
          <a:lstStyle/>
          <a:p>
            <a:fld id="{F835488D-5DA2-45B5-A4A4-7339B26D131D}" type="slidenum">
              <a:rPr lang="en-US" smtClean="0"/>
              <a:t>15</a:t>
            </a:fld>
            <a:endParaRPr lang="en-US"/>
          </a:p>
        </p:txBody>
      </p:sp>
    </p:spTree>
    <p:extLst>
      <p:ext uri="{BB962C8B-B14F-4D97-AF65-F5344CB8AC3E}">
        <p14:creationId xmlns:p14="http://schemas.microsoft.com/office/powerpoint/2010/main" val="14828248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a:xfrm>
            <a:off x="996923" y="6927"/>
            <a:ext cx="10353762" cy="970450"/>
          </a:xfrm>
        </p:spPr>
        <p:txBody>
          <a:bodyPr/>
          <a:lstStyle/>
          <a:p>
            <a:r>
              <a:rPr lang="en-US" dirty="0"/>
              <a:t>Day Reconstruction Method</a:t>
            </a:r>
          </a:p>
        </p:txBody>
      </p:sp>
      <p:sp>
        <p:nvSpPr>
          <p:cNvPr id="3" name="Content Placeholder 2">
            <a:extLst>
              <a:ext uri="{FF2B5EF4-FFF2-40B4-BE49-F238E27FC236}">
                <a16:creationId xmlns:a16="http://schemas.microsoft.com/office/drawing/2014/main" id="{206289BD-4673-4787-B52C-7E347DEEFBDC}"/>
              </a:ext>
            </a:extLst>
          </p:cNvPr>
          <p:cNvSpPr>
            <a:spLocks noGrp="1"/>
          </p:cNvSpPr>
          <p:nvPr>
            <p:ph idx="1"/>
          </p:nvPr>
        </p:nvSpPr>
        <p:spPr>
          <a:xfrm>
            <a:off x="913794" y="1732449"/>
            <a:ext cx="5798733" cy="4515951"/>
          </a:xfrm>
        </p:spPr>
        <p:txBody>
          <a:bodyPr>
            <a:normAutofit/>
          </a:bodyPr>
          <a:lstStyle/>
          <a:p>
            <a:r>
              <a:rPr lang="en-US" sz="2800" dirty="0"/>
              <a:t>Daily “diary like” study</a:t>
            </a:r>
          </a:p>
          <a:p>
            <a:r>
              <a:rPr lang="en-US" sz="2800" dirty="0"/>
              <a:t>Participant determines epochs of a day (“episodes”)</a:t>
            </a:r>
          </a:p>
          <a:p>
            <a:r>
              <a:rPr lang="en-US" sz="2800" dirty="0"/>
              <a:t>Participant reports on each episode (affect, activity, etc.)</a:t>
            </a:r>
          </a:p>
          <a:p>
            <a:r>
              <a:rPr lang="en-US" sz="2800" dirty="0"/>
              <a:t>Attempts to approximate ESM, with the added benefit of creating a complete time budget</a:t>
            </a:r>
          </a:p>
        </p:txBody>
      </p:sp>
      <p:sp>
        <p:nvSpPr>
          <p:cNvPr id="7" name="Slide Number Placeholder 6">
            <a:extLst>
              <a:ext uri="{FF2B5EF4-FFF2-40B4-BE49-F238E27FC236}">
                <a16:creationId xmlns:a16="http://schemas.microsoft.com/office/drawing/2014/main" id="{3CD4935E-EF25-4CFC-B70F-85239788DDB6}"/>
              </a:ext>
            </a:extLst>
          </p:cNvPr>
          <p:cNvSpPr>
            <a:spLocks noGrp="1"/>
          </p:cNvSpPr>
          <p:nvPr>
            <p:ph type="sldNum" sz="quarter" idx="12"/>
          </p:nvPr>
        </p:nvSpPr>
        <p:spPr/>
        <p:txBody>
          <a:bodyPr/>
          <a:lstStyle/>
          <a:p>
            <a:fld id="{F835488D-5DA2-45B5-A4A4-7339B26D131D}" type="slidenum">
              <a:rPr lang="en-US" smtClean="0"/>
              <a:t>150</a:t>
            </a:fld>
            <a:endParaRPr lang="en-US"/>
          </a:p>
        </p:txBody>
      </p:sp>
      <p:sp>
        <p:nvSpPr>
          <p:cNvPr id="8" name="Oval 7">
            <a:extLst>
              <a:ext uri="{FF2B5EF4-FFF2-40B4-BE49-F238E27FC236}">
                <a16:creationId xmlns:a16="http://schemas.microsoft.com/office/drawing/2014/main" id="{88DB3224-323F-47EE-91D1-024E79A401C6}"/>
              </a:ext>
            </a:extLst>
          </p:cNvPr>
          <p:cNvSpPr/>
          <p:nvPr/>
        </p:nvSpPr>
        <p:spPr>
          <a:xfrm>
            <a:off x="492447" y="207639"/>
            <a:ext cx="2385835" cy="128582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Day Reconstruction Method</a:t>
            </a:r>
          </a:p>
        </p:txBody>
      </p:sp>
      <p:pic>
        <p:nvPicPr>
          <p:cNvPr id="5" name="Picture 4">
            <a:extLst>
              <a:ext uri="{FF2B5EF4-FFF2-40B4-BE49-F238E27FC236}">
                <a16:creationId xmlns:a16="http://schemas.microsoft.com/office/drawing/2014/main" id="{DB8F65A4-6D00-4551-9C71-DFF260EA47A9}"/>
              </a:ext>
            </a:extLst>
          </p:cNvPr>
          <p:cNvPicPr>
            <a:picLocks noChangeAspect="1"/>
          </p:cNvPicPr>
          <p:nvPr/>
        </p:nvPicPr>
        <p:blipFill>
          <a:blip r:embed="rId2"/>
          <a:stretch>
            <a:fillRect/>
          </a:stretch>
        </p:blipFill>
        <p:spPr>
          <a:xfrm>
            <a:off x="7252530" y="1732449"/>
            <a:ext cx="4648849" cy="3724795"/>
          </a:xfrm>
          <a:prstGeom prst="rect">
            <a:avLst/>
          </a:prstGeom>
        </p:spPr>
      </p:pic>
      <p:pic>
        <p:nvPicPr>
          <p:cNvPr id="6" name="Picture 5">
            <a:extLst>
              <a:ext uri="{FF2B5EF4-FFF2-40B4-BE49-F238E27FC236}">
                <a16:creationId xmlns:a16="http://schemas.microsoft.com/office/drawing/2014/main" id="{1212CA71-D7F5-4CEA-8A68-51E9BEB8809E}"/>
              </a:ext>
            </a:extLst>
          </p:cNvPr>
          <p:cNvPicPr>
            <a:picLocks noChangeAspect="1"/>
          </p:cNvPicPr>
          <p:nvPr/>
        </p:nvPicPr>
        <p:blipFill>
          <a:blip r:embed="rId3"/>
          <a:stretch>
            <a:fillRect/>
          </a:stretch>
        </p:blipFill>
        <p:spPr>
          <a:xfrm>
            <a:off x="8598330" y="5580528"/>
            <a:ext cx="3425780" cy="1263575"/>
          </a:xfrm>
          <a:prstGeom prst="rect">
            <a:avLst/>
          </a:prstGeom>
        </p:spPr>
      </p:pic>
    </p:spTree>
    <p:extLst>
      <p:ext uri="{BB962C8B-B14F-4D97-AF65-F5344CB8AC3E}">
        <p14:creationId xmlns:p14="http://schemas.microsoft.com/office/powerpoint/2010/main" val="22064800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191FE132-43E6-412D-BCA4-69FD3ABE70F4}"/>
              </a:ext>
            </a:extLst>
          </p:cNvPr>
          <p:cNvCxnSpPr/>
          <p:nvPr/>
        </p:nvCxnSpPr>
        <p:spPr>
          <a:xfrm>
            <a:off x="1856508" y="5753099"/>
            <a:ext cx="9601200" cy="0"/>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122F3220-7421-490C-8E88-5BAC25A1337A}"/>
              </a:ext>
            </a:extLst>
          </p:cNvPr>
          <p:cNvCxnSpPr>
            <a:cxnSpLocks/>
          </p:cNvCxnSpPr>
          <p:nvPr/>
        </p:nvCxnSpPr>
        <p:spPr>
          <a:xfrm flipV="1">
            <a:off x="1856508" y="166255"/>
            <a:ext cx="0" cy="5586845"/>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2828A02F-1A7B-4277-B23D-DF495C39F34C}"/>
              </a:ext>
            </a:extLst>
          </p:cNvPr>
          <p:cNvSpPr txBox="1"/>
          <p:nvPr/>
        </p:nvSpPr>
        <p:spPr>
          <a:xfrm>
            <a:off x="3611691" y="6519281"/>
            <a:ext cx="7303083" cy="369332"/>
          </a:xfrm>
          <a:prstGeom prst="rect">
            <a:avLst/>
          </a:prstGeom>
          <a:noFill/>
        </p:spPr>
        <p:txBody>
          <a:bodyPr wrap="square" rtlCol="0">
            <a:spAutoFit/>
          </a:bodyPr>
          <a:lstStyle/>
          <a:p>
            <a:r>
              <a:rPr lang="en-US" dirty="0"/>
              <a:t>Time between event and capture of report (“</a:t>
            </a:r>
            <a:r>
              <a:rPr lang="en-US" dirty="0" err="1"/>
              <a:t>retrospectiveness</a:t>
            </a:r>
            <a:r>
              <a:rPr lang="en-US" dirty="0"/>
              <a:t>”)</a:t>
            </a:r>
          </a:p>
        </p:txBody>
      </p:sp>
      <p:sp>
        <p:nvSpPr>
          <p:cNvPr id="8" name="TextBox 7">
            <a:extLst>
              <a:ext uri="{FF2B5EF4-FFF2-40B4-BE49-F238E27FC236}">
                <a16:creationId xmlns:a16="http://schemas.microsoft.com/office/drawing/2014/main" id="{E9D4326D-ECA1-4229-8809-6C9A38F5C724}"/>
              </a:ext>
            </a:extLst>
          </p:cNvPr>
          <p:cNvSpPr txBox="1"/>
          <p:nvPr/>
        </p:nvSpPr>
        <p:spPr>
          <a:xfrm>
            <a:off x="1" y="2714399"/>
            <a:ext cx="1039090" cy="1477328"/>
          </a:xfrm>
          <a:prstGeom prst="rect">
            <a:avLst/>
          </a:prstGeom>
          <a:noFill/>
        </p:spPr>
        <p:txBody>
          <a:bodyPr wrap="square" rtlCol="0">
            <a:spAutoFit/>
          </a:bodyPr>
          <a:lstStyle/>
          <a:p>
            <a:pPr algn="ctr"/>
            <a:r>
              <a:rPr lang="en-US" dirty="0"/>
              <a:t>The duration of time reported about</a:t>
            </a:r>
          </a:p>
        </p:txBody>
      </p:sp>
      <p:sp>
        <p:nvSpPr>
          <p:cNvPr id="9" name="Oval 8">
            <a:extLst>
              <a:ext uri="{FF2B5EF4-FFF2-40B4-BE49-F238E27FC236}">
                <a16:creationId xmlns:a16="http://schemas.microsoft.com/office/drawing/2014/main" id="{5166269D-B24D-42A9-8FEB-ABCAF41D5FD1}"/>
              </a:ext>
            </a:extLst>
          </p:cNvPr>
          <p:cNvSpPr/>
          <p:nvPr/>
        </p:nvSpPr>
        <p:spPr>
          <a:xfrm>
            <a:off x="4904507" y="4364002"/>
            <a:ext cx="1859967" cy="128582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Experience Sampling</a:t>
            </a:r>
          </a:p>
        </p:txBody>
      </p:sp>
      <p:sp>
        <p:nvSpPr>
          <p:cNvPr id="10" name="Oval 9">
            <a:extLst>
              <a:ext uri="{FF2B5EF4-FFF2-40B4-BE49-F238E27FC236}">
                <a16:creationId xmlns:a16="http://schemas.microsoft.com/office/drawing/2014/main" id="{7678D745-5887-404E-A33A-8B091FF6D797}"/>
              </a:ext>
            </a:extLst>
          </p:cNvPr>
          <p:cNvSpPr/>
          <p:nvPr/>
        </p:nvSpPr>
        <p:spPr>
          <a:xfrm>
            <a:off x="3286119" y="4916328"/>
            <a:ext cx="1219200" cy="738568"/>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Think-aloud</a:t>
            </a:r>
          </a:p>
        </p:txBody>
      </p:sp>
      <p:sp>
        <p:nvSpPr>
          <p:cNvPr id="11" name="Oval 10">
            <a:extLst>
              <a:ext uri="{FF2B5EF4-FFF2-40B4-BE49-F238E27FC236}">
                <a16:creationId xmlns:a16="http://schemas.microsoft.com/office/drawing/2014/main" id="{3E927AB8-5C93-4F73-8B45-873ED7D4E37A}"/>
              </a:ext>
            </a:extLst>
          </p:cNvPr>
          <p:cNvSpPr/>
          <p:nvPr/>
        </p:nvSpPr>
        <p:spPr>
          <a:xfrm>
            <a:off x="2047445" y="4880583"/>
            <a:ext cx="1227856" cy="769334"/>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Talk-aloud</a:t>
            </a:r>
          </a:p>
        </p:txBody>
      </p:sp>
      <p:sp>
        <p:nvSpPr>
          <p:cNvPr id="12" name="Oval 11">
            <a:extLst>
              <a:ext uri="{FF2B5EF4-FFF2-40B4-BE49-F238E27FC236}">
                <a16:creationId xmlns:a16="http://schemas.microsoft.com/office/drawing/2014/main" id="{81E3DB36-C92C-42DC-9AD3-4B274517372F}"/>
              </a:ext>
            </a:extLst>
          </p:cNvPr>
          <p:cNvSpPr/>
          <p:nvPr/>
        </p:nvSpPr>
        <p:spPr>
          <a:xfrm>
            <a:off x="7060617" y="2714400"/>
            <a:ext cx="2424551" cy="237000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Day Reconstruction Method</a:t>
            </a:r>
          </a:p>
        </p:txBody>
      </p:sp>
      <p:sp>
        <p:nvSpPr>
          <p:cNvPr id="13" name="TextBox 12">
            <a:extLst>
              <a:ext uri="{FF2B5EF4-FFF2-40B4-BE49-F238E27FC236}">
                <a16:creationId xmlns:a16="http://schemas.microsoft.com/office/drawing/2014/main" id="{70583466-C354-4271-9EBF-AB29FFDC5B2B}"/>
              </a:ext>
            </a:extLst>
          </p:cNvPr>
          <p:cNvSpPr txBox="1"/>
          <p:nvPr/>
        </p:nvSpPr>
        <p:spPr>
          <a:xfrm>
            <a:off x="7753347" y="5735009"/>
            <a:ext cx="1039090" cy="646331"/>
          </a:xfrm>
          <a:prstGeom prst="rect">
            <a:avLst/>
          </a:prstGeom>
          <a:noFill/>
        </p:spPr>
        <p:txBody>
          <a:bodyPr wrap="square" rtlCol="0">
            <a:spAutoFit/>
          </a:bodyPr>
          <a:lstStyle/>
          <a:p>
            <a:pPr algn="ctr"/>
            <a:r>
              <a:rPr lang="en-US" dirty="0"/>
              <a:t>0-12 hours</a:t>
            </a:r>
          </a:p>
        </p:txBody>
      </p:sp>
      <p:sp>
        <p:nvSpPr>
          <p:cNvPr id="14" name="TextBox 13">
            <a:extLst>
              <a:ext uri="{FF2B5EF4-FFF2-40B4-BE49-F238E27FC236}">
                <a16:creationId xmlns:a16="http://schemas.microsoft.com/office/drawing/2014/main" id="{74060CDD-8C46-4A1A-837C-EE609D8E485D}"/>
              </a:ext>
            </a:extLst>
          </p:cNvPr>
          <p:cNvSpPr txBox="1"/>
          <p:nvPr/>
        </p:nvSpPr>
        <p:spPr>
          <a:xfrm>
            <a:off x="2161308" y="5753099"/>
            <a:ext cx="1039090" cy="646331"/>
          </a:xfrm>
          <a:prstGeom prst="rect">
            <a:avLst/>
          </a:prstGeom>
          <a:noFill/>
        </p:spPr>
        <p:txBody>
          <a:bodyPr wrap="square" rtlCol="0">
            <a:spAutoFit/>
          </a:bodyPr>
          <a:lstStyle/>
          <a:p>
            <a:pPr algn="ctr"/>
            <a:r>
              <a:rPr lang="en-US" dirty="0"/>
              <a:t>0 seconds</a:t>
            </a:r>
          </a:p>
        </p:txBody>
      </p:sp>
      <p:sp>
        <p:nvSpPr>
          <p:cNvPr id="15" name="TextBox 14">
            <a:extLst>
              <a:ext uri="{FF2B5EF4-FFF2-40B4-BE49-F238E27FC236}">
                <a16:creationId xmlns:a16="http://schemas.microsoft.com/office/drawing/2014/main" id="{B65ECF56-7CF9-4E75-8D94-02E9B802C01B}"/>
              </a:ext>
            </a:extLst>
          </p:cNvPr>
          <p:cNvSpPr txBox="1"/>
          <p:nvPr/>
        </p:nvSpPr>
        <p:spPr>
          <a:xfrm>
            <a:off x="3235033" y="5747451"/>
            <a:ext cx="1373331" cy="646331"/>
          </a:xfrm>
          <a:prstGeom prst="rect">
            <a:avLst/>
          </a:prstGeom>
          <a:noFill/>
        </p:spPr>
        <p:txBody>
          <a:bodyPr wrap="square" rtlCol="0">
            <a:spAutoFit/>
          </a:bodyPr>
          <a:lstStyle/>
          <a:p>
            <a:pPr algn="ctr"/>
            <a:r>
              <a:rPr lang="en-US" dirty="0"/>
              <a:t>Fraction of Second</a:t>
            </a:r>
          </a:p>
        </p:txBody>
      </p:sp>
      <p:sp>
        <p:nvSpPr>
          <p:cNvPr id="17" name="TextBox 16">
            <a:extLst>
              <a:ext uri="{FF2B5EF4-FFF2-40B4-BE49-F238E27FC236}">
                <a16:creationId xmlns:a16="http://schemas.microsoft.com/office/drawing/2014/main" id="{C1134217-75C3-40E9-A4F8-CF3E9F0AD61B}"/>
              </a:ext>
            </a:extLst>
          </p:cNvPr>
          <p:cNvSpPr txBox="1"/>
          <p:nvPr/>
        </p:nvSpPr>
        <p:spPr>
          <a:xfrm>
            <a:off x="5147824" y="5873509"/>
            <a:ext cx="1373331" cy="369332"/>
          </a:xfrm>
          <a:prstGeom prst="rect">
            <a:avLst/>
          </a:prstGeom>
          <a:noFill/>
        </p:spPr>
        <p:txBody>
          <a:bodyPr wrap="square" rtlCol="0">
            <a:spAutoFit/>
          </a:bodyPr>
          <a:lstStyle/>
          <a:p>
            <a:pPr algn="ctr"/>
            <a:r>
              <a:rPr lang="en-US" dirty="0"/>
              <a:t>Seconds</a:t>
            </a:r>
          </a:p>
        </p:txBody>
      </p:sp>
      <p:sp>
        <p:nvSpPr>
          <p:cNvPr id="18" name="Oval 17">
            <a:extLst>
              <a:ext uri="{FF2B5EF4-FFF2-40B4-BE49-F238E27FC236}">
                <a16:creationId xmlns:a16="http://schemas.microsoft.com/office/drawing/2014/main" id="{36B3122B-F80E-467C-AD02-BE100F7D56DE}"/>
              </a:ext>
            </a:extLst>
          </p:cNvPr>
          <p:cNvSpPr/>
          <p:nvPr/>
        </p:nvSpPr>
        <p:spPr>
          <a:xfrm>
            <a:off x="9812473" y="543786"/>
            <a:ext cx="2145718" cy="494261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 Interviews</a:t>
            </a:r>
          </a:p>
        </p:txBody>
      </p:sp>
      <p:sp>
        <p:nvSpPr>
          <p:cNvPr id="19" name="TextBox 18">
            <a:extLst>
              <a:ext uri="{FF2B5EF4-FFF2-40B4-BE49-F238E27FC236}">
                <a16:creationId xmlns:a16="http://schemas.microsoft.com/office/drawing/2014/main" id="{B73A4B53-E356-4879-BF6B-2D5C876FE758}"/>
              </a:ext>
            </a:extLst>
          </p:cNvPr>
          <p:cNvSpPr txBox="1"/>
          <p:nvPr/>
        </p:nvSpPr>
        <p:spPr>
          <a:xfrm>
            <a:off x="10649808" y="5900307"/>
            <a:ext cx="1039090" cy="646331"/>
          </a:xfrm>
          <a:prstGeom prst="rect">
            <a:avLst/>
          </a:prstGeom>
          <a:noFill/>
        </p:spPr>
        <p:txBody>
          <a:bodyPr wrap="square" rtlCol="0">
            <a:spAutoFit/>
          </a:bodyPr>
          <a:lstStyle/>
          <a:p>
            <a:r>
              <a:rPr lang="en-US" dirty="0"/>
              <a:t>Up to a lifetime</a:t>
            </a:r>
          </a:p>
        </p:txBody>
      </p:sp>
      <p:sp>
        <p:nvSpPr>
          <p:cNvPr id="20" name="Lightning Bolt 19">
            <a:extLst>
              <a:ext uri="{FF2B5EF4-FFF2-40B4-BE49-F238E27FC236}">
                <a16:creationId xmlns:a16="http://schemas.microsoft.com/office/drawing/2014/main" id="{03699C4D-5966-4ECF-9EB5-E6CE4331103C}"/>
              </a:ext>
            </a:extLst>
          </p:cNvPr>
          <p:cNvSpPr/>
          <p:nvPr/>
        </p:nvSpPr>
        <p:spPr>
          <a:xfrm>
            <a:off x="6686114" y="5521631"/>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id="{52375B5D-2F38-4BB2-BB3E-56FD5B51DB91}"/>
              </a:ext>
            </a:extLst>
          </p:cNvPr>
          <p:cNvSpPr/>
          <p:nvPr/>
        </p:nvSpPr>
        <p:spPr>
          <a:xfrm>
            <a:off x="9334494" y="548640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95752B3-4DA6-47D7-A10B-CE019E99A4F6}"/>
              </a:ext>
            </a:extLst>
          </p:cNvPr>
          <p:cNvSpPr txBox="1"/>
          <p:nvPr/>
        </p:nvSpPr>
        <p:spPr>
          <a:xfrm>
            <a:off x="808322" y="4916328"/>
            <a:ext cx="1039090" cy="646331"/>
          </a:xfrm>
          <a:prstGeom prst="rect">
            <a:avLst/>
          </a:prstGeom>
          <a:noFill/>
        </p:spPr>
        <p:txBody>
          <a:bodyPr wrap="square" rtlCol="0">
            <a:spAutoFit/>
          </a:bodyPr>
          <a:lstStyle/>
          <a:p>
            <a:pPr algn="ctr"/>
            <a:r>
              <a:rPr lang="en-US" dirty="0"/>
              <a:t>0 seconds</a:t>
            </a:r>
          </a:p>
        </p:txBody>
      </p:sp>
      <p:sp>
        <p:nvSpPr>
          <p:cNvPr id="23" name="TextBox 22">
            <a:extLst>
              <a:ext uri="{FF2B5EF4-FFF2-40B4-BE49-F238E27FC236}">
                <a16:creationId xmlns:a16="http://schemas.microsoft.com/office/drawing/2014/main" id="{0FB5658F-C38C-4EA9-8679-E3D4ABD90FA8}"/>
              </a:ext>
            </a:extLst>
          </p:cNvPr>
          <p:cNvSpPr txBox="1"/>
          <p:nvPr/>
        </p:nvSpPr>
        <p:spPr>
          <a:xfrm>
            <a:off x="571388" y="345418"/>
            <a:ext cx="1039090" cy="646331"/>
          </a:xfrm>
          <a:prstGeom prst="rect">
            <a:avLst/>
          </a:prstGeom>
          <a:noFill/>
        </p:spPr>
        <p:txBody>
          <a:bodyPr wrap="square" rtlCol="0">
            <a:spAutoFit/>
          </a:bodyPr>
          <a:lstStyle/>
          <a:p>
            <a:pPr algn="ctr"/>
            <a:r>
              <a:rPr lang="en-US" dirty="0"/>
              <a:t>Up to a lifetime</a:t>
            </a:r>
          </a:p>
        </p:txBody>
      </p:sp>
      <p:sp>
        <p:nvSpPr>
          <p:cNvPr id="24" name="TextBox 23">
            <a:extLst>
              <a:ext uri="{FF2B5EF4-FFF2-40B4-BE49-F238E27FC236}">
                <a16:creationId xmlns:a16="http://schemas.microsoft.com/office/drawing/2014/main" id="{B8599D64-4832-4CDB-B5E8-6373029F5AF2}"/>
              </a:ext>
            </a:extLst>
          </p:cNvPr>
          <p:cNvSpPr txBox="1"/>
          <p:nvPr/>
        </p:nvSpPr>
        <p:spPr>
          <a:xfrm>
            <a:off x="855527" y="2830427"/>
            <a:ext cx="1039090" cy="369332"/>
          </a:xfrm>
          <a:prstGeom prst="rect">
            <a:avLst/>
          </a:prstGeom>
          <a:noFill/>
        </p:spPr>
        <p:txBody>
          <a:bodyPr wrap="square" rtlCol="0">
            <a:spAutoFit/>
          </a:bodyPr>
          <a:lstStyle/>
          <a:p>
            <a:pPr algn="ctr"/>
            <a:r>
              <a:rPr lang="en-US" dirty="0"/>
              <a:t>1 day</a:t>
            </a:r>
          </a:p>
        </p:txBody>
      </p:sp>
      <p:sp>
        <p:nvSpPr>
          <p:cNvPr id="25" name="Lightning Bolt 24">
            <a:extLst>
              <a:ext uri="{FF2B5EF4-FFF2-40B4-BE49-F238E27FC236}">
                <a16:creationId xmlns:a16="http://schemas.microsoft.com/office/drawing/2014/main" id="{FE03CBA9-7772-4B82-80CC-7CD96184164C}"/>
              </a:ext>
            </a:extLst>
          </p:cNvPr>
          <p:cNvSpPr/>
          <p:nvPr/>
        </p:nvSpPr>
        <p:spPr>
          <a:xfrm rot="5932067">
            <a:off x="1570608" y="4095951"/>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id="{DFE18DC9-2103-4C59-BBB6-0C09F4697DFF}"/>
              </a:ext>
            </a:extLst>
          </p:cNvPr>
          <p:cNvSpPr/>
          <p:nvPr/>
        </p:nvSpPr>
        <p:spPr>
          <a:xfrm rot="5932067">
            <a:off x="1582609" y="1321170"/>
            <a:ext cx="477978" cy="61306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E7E2B93-49EA-4E0B-8A05-6D0258634F06}"/>
              </a:ext>
            </a:extLst>
          </p:cNvPr>
          <p:cNvSpPr txBox="1"/>
          <p:nvPr/>
        </p:nvSpPr>
        <p:spPr>
          <a:xfrm>
            <a:off x="2057391" y="-20781"/>
            <a:ext cx="10030803" cy="1631216"/>
          </a:xfrm>
          <a:prstGeom prst="rect">
            <a:avLst/>
          </a:prstGeom>
          <a:noFill/>
        </p:spPr>
        <p:txBody>
          <a:bodyPr wrap="square" rtlCol="0">
            <a:spAutoFit/>
          </a:bodyPr>
          <a:lstStyle/>
          <a:p>
            <a:r>
              <a:rPr lang="en-US" sz="2800" dirty="0"/>
              <a:t>Report Type by Retrospective-ness, event duration, and cognition</a:t>
            </a:r>
          </a:p>
          <a:p>
            <a:r>
              <a:rPr lang="en-US" sz="2400" dirty="0">
                <a:solidFill>
                  <a:srgbClr val="00B050"/>
                </a:solidFill>
              </a:rPr>
              <a:t>Type 1 (direct stream of conscious)</a:t>
            </a:r>
          </a:p>
          <a:p>
            <a:r>
              <a:rPr lang="en-US" sz="2400" dirty="0">
                <a:solidFill>
                  <a:srgbClr val="00B0F0"/>
                </a:solidFill>
              </a:rPr>
              <a:t>Type 2 (verbal encoding required)</a:t>
            </a:r>
          </a:p>
          <a:p>
            <a:r>
              <a:rPr lang="en-US" sz="2400" dirty="0">
                <a:solidFill>
                  <a:srgbClr val="FF0000"/>
                </a:solidFill>
              </a:rPr>
              <a:t>Type 3 (additional cognitive process involved)</a:t>
            </a:r>
          </a:p>
        </p:txBody>
      </p:sp>
      <p:sp>
        <p:nvSpPr>
          <p:cNvPr id="28" name="Star: 5 Points 27">
            <a:extLst>
              <a:ext uri="{FF2B5EF4-FFF2-40B4-BE49-F238E27FC236}">
                <a16:creationId xmlns:a16="http://schemas.microsoft.com/office/drawing/2014/main" id="{B827C62D-552E-4134-B9AB-FA8BD22DFDE3}"/>
              </a:ext>
            </a:extLst>
          </p:cNvPr>
          <p:cNvSpPr/>
          <p:nvPr/>
        </p:nvSpPr>
        <p:spPr>
          <a:xfrm>
            <a:off x="10645635" y="586202"/>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6AA3A409-6FB1-4806-97D0-EB64EB515A64}"/>
              </a:ext>
            </a:extLst>
          </p:cNvPr>
          <p:cNvSpPr>
            <a:spLocks noGrp="1"/>
          </p:cNvSpPr>
          <p:nvPr>
            <p:ph type="sldNum" sz="quarter" idx="12"/>
          </p:nvPr>
        </p:nvSpPr>
        <p:spPr/>
        <p:txBody>
          <a:bodyPr/>
          <a:lstStyle/>
          <a:p>
            <a:fld id="{F835488D-5DA2-45B5-A4A4-7339B26D131D}" type="slidenum">
              <a:rPr lang="en-US" smtClean="0"/>
              <a:t>151</a:t>
            </a:fld>
            <a:endParaRPr lang="en-US"/>
          </a:p>
        </p:txBody>
      </p:sp>
    </p:spTree>
    <p:extLst>
      <p:ext uri="{BB962C8B-B14F-4D97-AF65-F5344CB8AC3E}">
        <p14:creationId xmlns:p14="http://schemas.microsoft.com/office/powerpoint/2010/main" val="27392691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a:xfrm>
            <a:off x="996923" y="6927"/>
            <a:ext cx="10353762" cy="970450"/>
          </a:xfrm>
        </p:spPr>
        <p:txBody>
          <a:bodyPr/>
          <a:lstStyle/>
          <a:p>
            <a:r>
              <a:rPr lang="en-US" dirty="0"/>
              <a:t>Development Interviews</a:t>
            </a:r>
          </a:p>
        </p:txBody>
      </p:sp>
      <p:sp>
        <p:nvSpPr>
          <p:cNvPr id="3" name="Content Placeholder 2">
            <a:extLst>
              <a:ext uri="{FF2B5EF4-FFF2-40B4-BE49-F238E27FC236}">
                <a16:creationId xmlns:a16="http://schemas.microsoft.com/office/drawing/2014/main" id="{206289BD-4673-4787-B52C-7E347DEEFBDC}"/>
              </a:ext>
            </a:extLst>
          </p:cNvPr>
          <p:cNvSpPr>
            <a:spLocks noGrp="1"/>
          </p:cNvSpPr>
          <p:nvPr>
            <p:ph idx="1"/>
          </p:nvPr>
        </p:nvSpPr>
        <p:spPr>
          <a:xfrm>
            <a:off x="996923" y="1937745"/>
            <a:ext cx="9154995" cy="4515951"/>
          </a:xfrm>
        </p:spPr>
        <p:txBody>
          <a:bodyPr>
            <a:normAutofit/>
          </a:bodyPr>
          <a:lstStyle/>
          <a:p>
            <a:r>
              <a:rPr lang="en-US" sz="2800" dirty="0"/>
              <a:t>Almost like a therapy session</a:t>
            </a:r>
          </a:p>
          <a:p>
            <a:r>
              <a:rPr lang="en-US" sz="2800" dirty="0"/>
              <a:t>Subject object interview (SOI) pushes one ‘to the edges of meaning making’ to determine present forms of mind</a:t>
            </a:r>
          </a:p>
          <a:p>
            <a:pPr lvl="1"/>
            <a:r>
              <a:rPr lang="en-US" sz="2600" dirty="0"/>
              <a:t>An intervention in itself! </a:t>
            </a:r>
          </a:p>
          <a:p>
            <a:r>
              <a:rPr lang="en-US" sz="2800" dirty="0"/>
              <a:t>Fowler does a ‘life reconstruction method’</a:t>
            </a:r>
          </a:p>
          <a:p>
            <a:endParaRPr lang="en-US" sz="2800" dirty="0"/>
          </a:p>
        </p:txBody>
      </p:sp>
      <p:sp>
        <p:nvSpPr>
          <p:cNvPr id="4" name="Slide Number Placeholder 3">
            <a:extLst>
              <a:ext uri="{FF2B5EF4-FFF2-40B4-BE49-F238E27FC236}">
                <a16:creationId xmlns:a16="http://schemas.microsoft.com/office/drawing/2014/main" id="{D7121D65-3730-4A62-B857-5CEB63363D93}"/>
              </a:ext>
            </a:extLst>
          </p:cNvPr>
          <p:cNvSpPr>
            <a:spLocks noGrp="1"/>
          </p:cNvSpPr>
          <p:nvPr>
            <p:ph type="sldNum" sz="quarter" idx="12"/>
          </p:nvPr>
        </p:nvSpPr>
        <p:spPr/>
        <p:txBody>
          <a:bodyPr/>
          <a:lstStyle/>
          <a:p>
            <a:fld id="{F835488D-5DA2-45B5-A4A4-7339B26D131D}" type="slidenum">
              <a:rPr lang="en-US" smtClean="0"/>
              <a:t>152</a:t>
            </a:fld>
            <a:endParaRPr lang="en-US"/>
          </a:p>
        </p:txBody>
      </p:sp>
      <p:sp>
        <p:nvSpPr>
          <p:cNvPr id="6" name="Oval 5">
            <a:extLst>
              <a:ext uri="{FF2B5EF4-FFF2-40B4-BE49-F238E27FC236}">
                <a16:creationId xmlns:a16="http://schemas.microsoft.com/office/drawing/2014/main" id="{A26572B6-FD2A-451F-B99D-4099DB5762F5}"/>
              </a:ext>
            </a:extLst>
          </p:cNvPr>
          <p:cNvSpPr/>
          <p:nvPr/>
        </p:nvSpPr>
        <p:spPr>
          <a:xfrm>
            <a:off x="155258" y="173492"/>
            <a:ext cx="2255433" cy="1558957"/>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 Interviews</a:t>
            </a:r>
          </a:p>
        </p:txBody>
      </p:sp>
      <p:pic>
        <p:nvPicPr>
          <p:cNvPr id="7" name="Picture 6">
            <a:extLst>
              <a:ext uri="{FF2B5EF4-FFF2-40B4-BE49-F238E27FC236}">
                <a16:creationId xmlns:a16="http://schemas.microsoft.com/office/drawing/2014/main" id="{6715315D-94B2-4189-9C51-84F1CFE411C5}"/>
              </a:ext>
            </a:extLst>
          </p:cNvPr>
          <p:cNvPicPr>
            <a:picLocks noChangeAspect="1"/>
          </p:cNvPicPr>
          <p:nvPr/>
        </p:nvPicPr>
        <p:blipFill>
          <a:blip r:embed="rId2"/>
          <a:stretch>
            <a:fillRect/>
          </a:stretch>
        </p:blipFill>
        <p:spPr>
          <a:xfrm>
            <a:off x="996923" y="5217307"/>
            <a:ext cx="4030963" cy="1317902"/>
          </a:xfrm>
          <a:prstGeom prst="rect">
            <a:avLst/>
          </a:prstGeom>
        </p:spPr>
      </p:pic>
    </p:spTree>
    <p:extLst>
      <p:ext uri="{BB962C8B-B14F-4D97-AF65-F5344CB8AC3E}">
        <p14:creationId xmlns:p14="http://schemas.microsoft.com/office/powerpoint/2010/main" val="35181040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p:txBody>
          <a:bodyPr/>
          <a:lstStyle/>
          <a:p>
            <a:r>
              <a:rPr lang="en-US" dirty="0"/>
              <a:t>Self-Report Summary</a:t>
            </a:r>
          </a:p>
        </p:txBody>
      </p:sp>
      <p:sp>
        <p:nvSpPr>
          <p:cNvPr id="3" name="Content Placeholder 2">
            <a:extLst>
              <a:ext uri="{FF2B5EF4-FFF2-40B4-BE49-F238E27FC236}">
                <a16:creationId xmlns:a16="http://schemas.microsoft.com/office/drawing/2014/main" id="{206289BD-4673-4787-B52C-7E347DEEFBDC}"/>
              </a:ext>
            </a:extLst>
          </p:cNvPr>
          <p:cNvSpPr>
            <a:spLocks noGrp="1"/>
          </p:cNvSpPr>
          <p:nvPr>
            <p:ph idx="1"/>
          </p:nvPr>
        </p:nvSpPr>
        <p:spPr/>
        <p:txBody>
          <a:bodyPr>
            <a:normAutofit/>
          </a:bodyPr>
          <a:lstStyle/>
          <a:p>
            <a:r>
              <a:rPr lang="en-US" sz="2800" dirty="0"/>
              <a:t>Methods vary in retrospective-ness, duration, and mental content reported on</a:t>
            </a:r>
          </a:p>
          <a:p>
            <a:r>
              <a:rPr lang="en-US" sz="2800" dirty="0"/>
              <a:t>Methods require different intervening cognitive processes (esp. type 3)</a:t>
            </a:r>
          </a:p>
          <a:p>
            <a:r>
              <a:rPr lang="en-US" sz="2800" dirty="0"/>
              <a:t>Researcher must be clear what they are asking the individual to report on</a:t>
            </a:r>
          </a:p>
        </p:txBody>
      </p:sp>
      <p:sp>
        <p:nvSpPr>
          <p:cNvPr id="4" name="Slide Number Placeholder 3">
            <a:extLst>
              <a:ext uri="{FF2B5EF4-FFF2-40B4-BE49-F238E27FC236}">
                <a16:creationId xmlns:a16="http://schemas.microsoft.com/office/drawing/2014/main" id="{E2D8BFCC-245E-4390-A524-26DA21DE3DD3}"/>
              </a:ext>
            </a:extLst>
          </p:cNvPr>
          <p:cNvSpPr>
            <a:spLocks noGrp="1"/>
          </p:cNvSpPr>
          <p:nvPr>
            <p:ph type="sldNum" sz="quarter" idx="12"/>
          </p:nvPr>
        </p:nvSpPr>
        <p:spPr/>
        <p:txBody>
          <a:bodyPr/>
          <a:lstStyle/>
          <a:p>
            <a:fld id="{F835488D-5DA2-45B5-A4A4-7339B26D131D}" type="slidenum">
              <a:rPr lang="en-US" smtClean="0"/>
              <a:t>153</a:t>
            </a:fld>
            <a:endParaRPr lang="en-US"/>
          </a:p>
        </p:txBody>
      </p:sp>
    </p:spTree>
    <p:extLst>
      <p:ext uri="{BB962C8B-B14F-4D97-AF65-F5344CB8AC3E}">
        <p14:creationId xmlns:p14="http://schemas.microsoft.com/office/powerpoint/2010/main" val="11476139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Personal Informatics for </a:t>
            </a:r>
          </a:p>
          <a:p>
            <a:pPr algn="ctr"/>
            <a:r>
              <a:rPr lang="en-US" sz="3600" dirty="0">
                <a:latin typeface="Mangal" panose="02040503050203030202" pitchFamily="18" charset="0"/>
                <a:cs typeface="Mangal" panose="02040503050203030202" pitchFamily="18" charset="0"/>
              </a:rPr>
              <a:t>Self-Development</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Personal Informatics Theories and Methods</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Methods for Eliciting Self-Repot</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the Self</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Self-Development</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Visualization and Mental Models</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Self-as-Needs</a:t>
            </a:r>
            <a:r>
              <a:rPr lang="en-US" dirty="0">
                <a:latin typeface="Mangal" panose="02040503050203030202" pitchFamily="18" charset="0"/>
                <a:cs typeface="Mangal" panose="02040503050203030202" pitchFamily="18" charset="0"/>
              </a:rPr>
              <a:t> application to sustainability</a:t>
            </a:r>
          </a:p>
        </p:txBody>
      </p:sp>
      <p:sp>
        <p:nvSpPr>
          <p:cNvPr id="9" name="Star: 5 Points 8">
            <a:extLst>
              <a:ext uri="{FF2B5EF4-FFF2-40B4-BE49-F238E27FC236}">
                <a16:creationId xmlns:a16="http://schemas.microsoft.com/office/drawing/2014/main" id="{D6A7EC1D-DA4D-434B-83C9-AC33502BA189}"/>
              </a:ext>
            </a:extLst>
          </p:cNvPr>
          <p:cNvSpPr/>
          <p:nvPr/>
        </p:nvSpPr>
        <p:spPr>
          <a:xfrm>
            <a:off x="5971139" y="5545119"/>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C39FA7A0-5ECD-4995-84C6-B6C7CD495878}"/>
              </a:ext>
            </a:extLst>
          </p:cNvPr>
          <p:cNvSpPr>
            <a:spLocks noGrp="1"/>
          </p:cNvSpPr>
          <p:nvPr>
            <p:ph type="sldNum" sz="quarter" idx="12"/>
          </p:nvPr>
        </p:nvSpPr>
        <p:spPr/>
        <p:txBody>
          <a:bodyPr/>
          <a:lstStyle/>
          <a:p>
            <a:fld id="{F835488D-5DA2-45B5-A4A4-7339B26D131D}" type="slidenum">
              <a:rPr lang="en-US" smtClean="0"/>
              <a:t>154</a:t>
            </a:fld>
            <a:endParaRPr lang="en-US"/>
          </a:p>
        </p:txBody>
      </p:sp>
    </p:spTree>
    <p:extLst>
      <p:ext uri="{BB962C8B-B14F-4D97-AF65-F5344CB8AC3E}">
        <p14:creationId xmlns:p14="http://schemas.microsoft.com/office/powerpoint/2010/main" val="41779362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p:txBody>
          <a:bodyPr/>
          <a:lstStyle/>
          <a:p>
            <a:r>
              <a:rPr lang="en-US" dirty="0"/>
              <a:t>Reciprocal Feedback Loops</a:t>
            </a:r>
          </a:p>
        </p:txBody>
      </p:sp>
      <p:sp>
        <p:nvSpPr>
          <p:cNvPr id="15" name="Content Placeholder 2">
            <a:extLst>
              <a:ext uri="{FF2B5EF4-FFF2-40B4-BE49-F238E27FC236}">
                <a16:creationId xmlns:a16="http://schemas.microsoft.com/office/drawing/2014/main" id="{9064C531-B546-4912-8F3C-6B3A23D606A6}"/>
              </a:ext>
            </a:extLst>
          </p:cNvPr>
          <p:cNvSpPr>
            <a:spLocks noGrp="1"/>
          </p:cNvSpPr>
          <p:nvPr>
            <p:ph idx="1"/>
          </p:nvPr>
        </p:nvSpPr>
        <p:spPr>
          <a:xfrm>
            <a:off x="913795" y="1732449"/>
            <a:ext cx="6195985" cy="4058752"/>
          </a:xfrm>
        </p:spPr>
        <p:txBody>
          <a:bodyPr>
            <a:normAutofit/>
          </a:bodyPr>
          <a:lstStyle/>
          <a:p>
            <a:r>
              <a:rPr lang="en-US" sz="2800" dirty="0"/>
              <a:t>Visualizations and mental models inform and construct each other</a:t>
            </a:r>
          </a:p>
          <a:p>
            <a:r>
              <a:rPr lang="en-US" sz="2800" dirty="0"/>
              <a:t>We form mental models of the visualizations</a:t>
            </a:r>
          </a:p>
          <a:p>
            <a:r>
              <a:rPr lang="en-US" sz="3200" dirty="0"/>
              <a:t>So what would it mean if we visualize ourselves?</a:t>
            </a:r>
          </a:p>
        </p:txBody>
      </p:sp>
      <p:sp>
        <p:nvSpPr>
          <p:cNvPr id="16" name="Slide Number Placeholder 15">
            <a:extLst>
              <a:ext uri="{FF2B5EF4-FFF2-40B4-BE49-F238E27FC236}">
                <a16:creationId xmlns:a16="http://schemas.microsoft.com/office/drawing/2014/main" id="{8F021D99-91DA-49E3-9693-65124756A6C5}"/>
              </a:ext>
            </a:extLst>
          </p:cNvPr>
          <p:cNvSpPr>
            <a:spLocks noGrp="1"/>
          </p:cNvSpPr>
          <p:nvPr>
            <p:ph type="sldNum" sz="quarter" idx="12"/>
          </p:nvPr>
        </p:nvSpPr>
        <p:spPr/>
        <p:txBody>
          <a:bodyPr/>
          <a:lstStyle/>
          <a:p>
            <a:fld id="{F835488D-5DA2-45B5-A4A4-7339B26D131D}" type="slidenum">
              <a:rPr lang="en-US" smtClean="0"/>
              <a:t>155</a:t>
            </a:fld>
            <a:endParaRPr lang="en-US"/>
          </a:p>
        </p:txBody>
      </p:sp>
      <p:pic>
        <p:nvPicPr>
          <p:cNvPr id="7" name="Picture 6">
            <a:extLst>
              <a:ext uri="{FF2B5EF4-FFF2-40B4-BE49-F238E27FC236}">
                <a16:creationId xmlns:a16="http://schemas.microsoft.com/office/drawing/2014/main" id="{5A803035-9A87-4A75-B747-DAC59CBCC904}"/>
              </a:ext>
            </a:extLst>
          </p:cNvPr>
          <p:cNvPicPr>
            <a:picLocks noChangeAspect="1"/>
          </p:cNvPicPr>
          <p:nvPr/>
        </p:nvPicPr>
        <p:blipFill>
          <a:blip r:embed="rId2"/>
          <a:stretch>
            <a:fillRect/>
          </a:stretch>
        </p:blipFill>
        <p:spPr>
          <a:xfrm>
            <a:off x="148760" y="6020207"/>
            <a:ext cx="2687958" cy="671257"/>
          </a:xfrm>
          <a:prstGeom prst="rect">
            <a:avLst/>
          </a:prstGeom>
        </p:spPr>
      </p:pic>
      <p:pic>
        <p:nvPicPr>
          <p:cNvPr id="9" name="Picture 8">
            <a:extLst>
              <a:ext uri="{FF2B5EF4-FFF2-40B4-BE49-F238E27FC236}">
                <a16:creationId xmlns:a16="http://schemas.microsoft.com/office/drawing/2014/main" id="{073E9CCE-7B03-46DA-AAD9-4D7A4692B67F}"/>
              </a:ext>
            </a:extLst>
          </p:cNvPr>
          <p:cNvPicPr>
            <a:picLocks noChangeAspect="1"/>
          </p:cNvPicPr>
          <p:nvPr/>
        </p:nvPicPr>
        <p:blipFill>
          <a:blip r:embed="rId3"/>
          <a:stretch>
            <a:fillRect/>
          </a:stretch>
        </p:blipFill>
        <p:spPr>
          <a:xfrm>
            <a:off x="7109780" y="5914876"/>
            <a:ext cx="4933460" cy="881917"/>
          </a:xfrm>
          <a:prstGeom prst="rect">
            <a:avLst/>
          </a:prstGeom>
        </p:spPr>
      </p:pic>
      <p:pic>
        <p:nvPicPr>
          <p:cNvPr id="14" name="Picture 13">
            <a:extLst>
              <a:ext uri="{FF2B5EF4-FFF2-40B4-BE49-F238E27FC236}">
                <a16:creationId xmlns:a16="http://schemas.microsoft.com/office/drawing/2014/main" id="{9239B3E5-B4F7-4AA9-8B31-F3C34694C063}"/>
              </a:ext>
            </a:extLst>
          </p:cNvPr>
          <p:cNvPicPr>
            <a:picLocks noChangeAspect="1"/>
          </p:cNvPicPr>
          <p:nvPr/>
        </p:nvPicPr>
        <p:blipFill>
          <a:blip r:embed="rId4"/>
          <a:stretch>
            <a:fillRect/>
          </a:stretch>
        </p:blipFill>
        <p:spPr>
          <a:xfrm>
            <a:off x="7304357" y="1580050"/>
            <a:ext cx="4207243" cy="4058752"/>
          </a:xfrm>
          <a:prstGeom prst="rect">
            <a:avLst/>
          </a:prstGeom>
        </p:spPr>
      </p:pic>
    </p:spTree>
    <p:extLst>
      <p:ext uri="{BB962C8B-B14F-4D97-AF65-F5344CB8AC3E}">
        <p14:creationId xmlns:p14="http://schemas.microsoft.com/office/powerpoint/2010/main" val="207027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a:xfrm>
            <a:off x="919119" y="173182"/>
            <a:ext cx="10353762" cy="970450"/>
          </a:xfrm>
        </p:spPr>
        <p:txBody>
          <a:bodyPr/>
          <a:lstStyle/>
          <a:p>
            <a:r>
              <a:rPr lang="en-US" dirty="0"/>
              <a:t>Networks for Visualizing the Self</a:t>
            </a:r>
          </a:p>
        </p:txBody>
      </p:sp>
      <p:sp>
        <p:nvSpPr>
          <p:cNvPr id="13" name="Slide Number Placeholder 12">
            <a:extLst>
              <a:ext uri="{FF2B5EF4-FFF2-40B4-BE49-F238E27FC236}">
                <a16:creationId xmlns:a16="http://schemas.microsoft.com/office/drawing/2014/main" id="{8B9B415D-426C-4958-B7A4-11FB815F8CAA}"/>
              </a:ext>
            </a:extLst>
          </p:cNvPr>
          <p:cNvSpPr>
            <a:spLocks noGrp="1"/>
          </p:cNvSpPr>
          <p:nvPr>
            <p:ph type="sldNum" sz="quarter" idx="12"/>
          </p:nvPr>
        </p:nvSpPr>
        <p:spPr/>
        <p:txBody>
          <a:bodyPr/>
          <a:lstStyle/>
          <a:p>
            <a:fld id="{F835488D-5DA2-45B5-A4A4-7339B26D131D}" type="slidenum">
              <a:rPr lang="en-US" smtClean="0"/>
              <a:t>156</a:t>
            </a:fld>
            <a:endParaRPr lang="en-US"/>
          </a:p>
        </p:txBody>
      </p:sp>
      <p:pic>
        <p:nvPicPr>
          <p:cNvPr id="10" name="Picture 9" descr="Diagram&#10;&#10;Description automatically generated">
            <a:extLst>
              <a:ext uri="{FF2B5EF4-FFF2-40B4-BE49-F238E27FC236}">
                <a16:creationId xmlns:a16="http://schemas.microsoft.com/office/drawing/2014/main" id="{B2E032BE-B99F-4317-8836-433AFF8FF4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936" y="4110704"/>
            <a:ext cx="6584643" cy="1874460"/>
          </a:xfrm>
          <a:prstGeom prst="rect">
            <a:avLst/>
          </a:prstGeom>
        </p:spPr>
      </p:pic>
      <p:pic>
        <p:nvPicPr>
          <p:cNvPr id="6" name="Picture 5">
            <a:extLst>
              <a:ext uri="{FF2B5EF4-FFF2-40B4-BE49-F238E27FC236}">
                <a16:creationId xmlns:a16="http://schemas.microsoft.com/office/drawing/2014/main" id="{45330657-383A-4411-96C5-2518E5EA99F8}"/>
              </a:ext>
            </a:extLst>
          </p:cNvPr>
          <p:cNvPicPr>
            <a:picLocks noChangeAspect="1"/>
          </p:cNvPicPr>
          <p:nvPr/>
        </p:nvPicPr>
        <p:blipFill>
          <a:blip r:embed="rId3"/>
          <a:stretch>
            <a:fillRect/>
          </a:stretch>
        </p:blipFill>
        <p:spPr>
          <a:xfrm>
            <a:off x="8105464" y="1239323"/>
            <a:ext cx="3670466" cy="4379354"/>
          </a:xfrm>
          <a:prstGeom prst="rect">
            <a:avLst/>
          </a:prstGeom>
        </p:spPr>
      </p:pic>
      <p:pic>
        <p:nvPicPr>
          <p:cNvPr id="11" name="Picture 10">
            <a:extLst>
              <a:ext uri="{FF2B5EF4-FFF2-40B4-BE49-F238E27FC236}">
                <a16:creationId xmlns:a16="http://schemas.microsoft.com/office/drawing/2014/main" id="{929AEBA2-A5B7-4238-B9CA-0E5F0FAC6628}"/>
              </a:ext>
            </a:extLst>
          </p:cNvPr>
          <p:cNvPicPr>
            <a:picLocks noChangeAspect="1"/>
          </p:cNvPicPr>
          <p:nvPr/>
        </p:nvPicPr>
        <p:blipFill>
          <a:blip r:embed="rId4"/>
          <a:stretch>
            <a:fillRect/>
          </a:stretch>
        </p:blipFill>
        <p:spPr>
          <a:xfrm>
            <a:off x="8738072" y="5714368"/>
            <a:ext cx="2726564" cy="1143632"/>
          </a:xfrm>
          <a:prstGeom prst="rect">
            <a:avLst/>
          </a:prstGeom>
        </p:spPr>
      </p:pic>
      <p:sp>
        <p:nvSpPr>
          <p:cNvPr id="12" name="TextBox 11">
            <a:extLst>
              <a:ext uri="{FF2B5EF4-FFF2-40B4-BE49-F238E27FC236}">
                <a16:creationId xmlns:a16="http://schemas.microsoft.com/office/drawing/2014/main" id="{BD8EB31A-C574-415C-8579-5E7773427D30}"/>
              </a:ext>
            </a:extLst>
          </p:cNvPr>
          <p:cNvSpPr txBox="1"/>
          <p:nvPr/>
        </p:nvSpPr>
        <p:spPr>
          <a:xfrm>
            <a:off x="927701" y="1340470"/>
            <a:ext cx="6317672" cy="2246769"/>
          </a:xfrm>
          <a:prstGeom prst="rect">
            <a:avLst/>
          </a:prstGeom>
          <a:noFill/>
        </p:spPr>
        <p:txBody>
          <a:bodyPr wrap="square" rtlCol="0">
            <a:spAutoFit/>
          </a:bodyPr>
          <a:lstStyle/>
          <a:p>
            <a:r>
              <a:rPr lang="en-US" sz="2800" dirty="0"/>
              <a:t>The “Self” is a complex system </a:t>
            </a:r>
          </a:p>
          <a:p>
            <a:endParaRPr lang="en-US" sz="2800" dirty="0">
              <a:sym typeface="Wingdings" panose="05000000000000000000" pitchFamily="2" charset="2"/>
            </a:endParaRPr>
          </a:p>
          <a:p>
            <a:pPr marL="285750" indent="-285750">
              <a:buFont typeface="Wingdings" panose="05000000000000000000" pitchFamily="2" charset="2"/>
              <a:buChar char="à"/>
            </a:pPr>
            <a:r>
              <a:rPr lang="en-US" sz="2800" dirty="0">
                <a:sym typeface="Wingdings" panose="05000000000000000000" pitchFamily="2" charset="2"/>
              </a:rPr>
              <a:t>networks visualize complex systems </a:t>
            </a:r>
          </a:p>
          <a:p>
            <a:pPr marL="285750" indent="-285750">
              <a:buFont typeface="Wingdings" panose="05000000000000000000" pitchFamily="2" charset="2"/>
              <a:buChar char="à"/>
            </a:pPr>
            <a:endParaRPr lang="en-US" sz="2800" dirty="0">
              <a:sym typeface="Wingdings" panose="05000000000000000000" pitchFamily="2" charset="2"/>
            </a:endParaRPr>
          </a:p>
          <a:p>
            <a:pPr marL="285750" indent="-285750">
              <a:buFont typeface="Wingdings" panose="05000000000000000000" pitchFamily="2" charset="2"/>
              <a:buChar char="à"/>
            </a:pPr>
            <a:r>
              <a:rPr lang="en-US" sz="2800" dirty="0">
                <a:sym typeface="Wingdings" panose="05000000000000000000" pitchFamily="2" charset="2"/>
              </a:rPr>
              <a:t>networks can visualize the self</a:t>
            </a:r>
            <a:endParaRPr lang="en-US" sz="2800" dirty="0"/>
          </a:p>
        </p:txBody>
      </p:sp>
      <p:pic>
        <p:nvPicPr>
          <p:cNvPr id="16" name="Picture 15">
            <a:extLst>
              <a:ext uri="{FF2B5EF4-FFF2-40B4-BE49-F238E27FC236}">
                <a16:creationId xmlns:a16="http://schemas.microsoft.com/office/drawing/2014/main" id="{E7A5024D-E4D4-47CF-AC88-9FBC19954DB2}"/>
              </a:ext>
            </a:extLst>
          </p:cNvPr>
          <p:cNvPicPr>
            <a:picLocks noChangeAspect="1"/>
          </p:cNvPicPr>
          <p:nvPr/>
        </p:nvPicPr>
        <p:blipFill>
          <a:blip r:embed="rId5"/>
          <a:stretch>
            <a:fillRect/>
          </a:stretch>
        </p:blipFill>
        <p:spPr>
          <a:xfrm>
            <a:off x="2208550" y="6045789"/>
            <a:ext cx="3227413" cy="812211"/>
          </a:xfrm>
          <a:prstGeom prst="rect">
            <a:avLst/>
          </a:prstGeom>
        </p:spPr>
      </p:pic>
    </p:spTree>
    <p:extLst>
      <p:ext uri="{BB962C8B-B14F-4D97-AF65-F5344CB8AC3E}">
        <p14:creationId xmlns:p14="http://schemas.microsoft.com/office/powerpoint/2010/main" val="62228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animEffect transition="in" filter="fade">
                                      <p:cBhvr>
                                        <p:cTn id="17" dur="500"/>
                                        <p:tgtEl>
                                          <p:spTgt spid="1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a:xfrm>
            <a:off x="919119" y="173182"/>
            <a:ext cx="10353762" cy="970450"/>
          </a:xfrm>
        </p:spPr>
        <p:txBody>
          <a:bodyPr>
            <a:normAutofit fontScale="90000"/>
          </a:bodyPr>
          <a:lstStyle/>
          <a:p>
            <a:r>
              <a:rPr lang="en-US" dirty="0"/>
              <a:t>Psychological Research Methods as Intervention</a:t>
            </a:r>
          </a:p>
        </p:txBody>
      </p:sp>
      <p:sp>
        <p:nvSpPr>
          <p:cNvPr id="8" name="Slide Number Placeholder 7">
            <a:extLst>
              <a:ext uri="{FF2B5EF4-FFF2-40B4-BE49-F238E27FC236}">
                <a16:creationId xmlns:a16="http://schemas.microsoft.com/office/drawing/2014/main" id="{FAD42540-6240-4888-8CBA-FC468491FEE7}"/>
              </a:ext>
            </a:extLst>
          </p:cNvPr>
          <p:cNvSpPr>
            <a:spLocks noGrp="1"/>
          </p:cNvSpPr>
          <p:nvPr>
            <p:ph type="sldNum" sz="quarter" idx="12"/>
          </p:nvPr>
        </p:nvSpPr>
        <p:spPr/>
        <p:txBody>
          <a:bodyPr/>
          <a:lstStyle/>
          <a:p>
            <a:fld id="{F835488D-5DA2-45B5-A4A4-7339B26D131D}" type="slidenum">
              <a:rPr lang="en-US" smtClean="0"/>
              <a:t>157</a:t>
            </a:fld>
            <a:endParaRPr lang="en-US"/>
          </a:p>
        </p:txBody>
      </p:sp>
      <p:sp>
        <p:nvSpPr>
          <p:cNvPr id="9" name="TextBox 8">
            <a:extLst>
              <a:ext uri="{FF2B5EF4-FFF2-40B4-BE49-F238E27FC236}">
                <a16:creationId xmlns:a16="http://schemas.microsoft.com/office/drawing/2014/main" id="{EE0E20F3-9DA1-4925-AC45-555EA56B59D0}"/>
              </a:ext>
            </a:extLst>
          </p:cNvPr>
          <p:cNvSpPr txBox="1"/>
          <p:nvPr/>
        </p:nvSpPr>
        <p:spPr>
          <a:xfrm>
            <a:off x="2309379" y="1690062"/>
            <a:ext cx="7749020" cy="3477875"/>
          </a:xfrm>
          <a:prstGeom prst="rect">
            <a:avLst/>
          </a:prstGeom>
          <a:noFill/>
        </p:spPr>
        <p:txBody>
          <a:bodyPr wrap="square">
            <a:spAutoFit/>
          </a:bodyPr>
          <a:lstStyle/>
          <a:p>
            <a:pPr algn="ctr"/>
            <a:r>
              <a:rPr lang="en-US" sz="3200" b="0" i="0" u="none" strike="noStrike" baseline="0" dirty="0">
                <a:latin typeface="LinLibertineT"/>
              </a:rPr>
              <a:t>“Being on the edge of our sensemaking can be transformative... and a tool like the SOI [Subject object interview] can support someone to stand at the edge of </a:t>
            </a:r>
            <a:r>
              <a:rPr lang="en-US" sz="3200" dirty="0">
                <a:latin typeface="LinLibertineT"/>
              </a:rPr>
              <a:t>their</a:t>
            </a:r>
            <a:r>
              <a:rPr lang="en-US" sz="3200" b="0" i="0" u="none" strike="noStrike" baseline="0" dirty="0">
                <a:latin typeface="LinLibertineT"/>
              </a:rPr>
              <a:t> sensemaking and look out over the uncharted terrain of the future”</a:t>
            </a:r>
          </a:p>
          <a:p>
            <a:pPr algn="ctr"/>
            <a:endParaRPr lang="en-US" sz="2800" dirty="0"/>
          </a:p>
        </p:txBody>
      </p:sp>
      <p:pic>
        <p:nvPicPr>
          <p:cNvPr id="5" name="Picture 4">
            <a:extLst>
              <a:ext uri="{FF2B5EF4-FFF2-40B4-BE49-F238E27FC236}">
                <a16:creationId xmlns:a16="http://schemas.microsoft.com/office/drawing/2014/main" id="{DEFE5829-FD0D-468B-87EB-0BF71C9E3430}"/>
              </a:ext>
            </a:extLst>
          </p:cNvPr>
          <p:cNvPicPr>
            <a:picLocks noChangeAspect="1"/>
          </p:cNvPicPr>
          <p:nvPr/>
        </p:nvPicPr>
        <p:blipFill>
          <a:blip r:embed="rId2"/>
          <a:stretch>
            <a:fillRect/>
          </a:stretch>
        </p:blipFill>
        <p:spPr>
          <a:xfrm>
            <a:off x="7517314" y="5310502"/>
            <a:ext cx="4626704" cy="1547498"/>
          </a:xfrm>
          <a:prstGeom prst="rect">
            <a:avLst/>
          </a:prstGeom>
        </p:spPr>
      </p:pic>
      <p:sp>
        <p:nvSpPr>
          <p:cNvPr id="7" name="TextBox 6">
            <a:extLst>
              <a:ext uri="{FF2B5EF4-FFF2-40B4-BE49-F238E27FC236}">
                <a16:creationId xmlns:a16="http://schemas.microsoft.com/office/drawing/2014/main" id="{4D8D0DF8-BD2A-4540-BBE3-4173D5531EC5}"/>
              </a:ext>
            </a:extLst>
          </p:cNvPr>
          <p:cNvSpPr txBox="1"/>
          <p:nvPr/>
        </p:nvSpPr>
        <p:spPr>
          <a:xfrm>
            <a:off x="0" y="6488668"/>
            <a:ext cx="3237245" cy="369332"/>
          </a:xfrm>
          <a:prstGeom prst="rect">
            <a:avLst/>
          </a:prstGeom>
          <a:noFill/>
        </p:spPr>
        <p:txBody>
          <a:bodyPr wrap="square" rtlCol="0">
            <a:spAutoFit/>
          </a:bodyPr>
          <a:lstStyle/>
          <a:p>
            <a:r>
              <a:rPr lang="en-US" dirty="0"/>
              <a:t>Modified for gender inclusivity</a:t>
            </a:r>
          </a:p>
        </p:txBody>
      </p:sp>
    </p:spTree>
    <p:extLst>
      <p:ext uri="{BB962C8B-B14F-4D97-AF65-F5344CB8AC3E}">
        <p14:creationId xmlns:p14="http://schemas.microsoft.com/office/powerpoint/2010/main" val="15238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7" grpId="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7629850D-9F5D-4E1D-814C-1D10D882EB40}"/>
              </a:ext>
            </a:extLst>
          </p:cNvPr>
          <p:cNvSpPr txBox="1">
            <a:spLocks/>
          </p:cNvSpPr>
          <p:nvPr/>
        </p:nvSpPr>
        <p:spPr>
          <a:xfrm>
            <a:off x="919119" y="14567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Framework for PI and Self-Development</a:t>
            </a:r>
          </a:p>
        </p:txBody>
      </p:sp>
      <p:pic>
        <p:nvPicPr>
          <p:cNvPr id="18" name="Picture 2" descr="Man Head Silhouette - Free vector graphic on Pixabay">
            <a:extLst>
              <a:ext uri="{FF2B5EF4-FFF2-40B4-BE49-F238E27FC236}">
                <a16:creationId xmlns:a16="http://schemas.microsoft.com/office/drawing/2014/main" id="{D98672AD-BC28-42A5-BB6F-E9010D594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250" y="1860702"/>
            <a:ext cx="2604518" cy="34726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Phone vector illustration | Free SVG">
            <a:extLst>
              <a:ext uri="{FF2B5EF4-FFF2-40B4-BE49-F238E27FC236}">
                <a16:creationId xmlns:a16="http://schemas.microsoft.com/office/drawing/2014/main" id="{0B4F040A-DA39-462E-924E-CD449A99B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58" y="4608095"/>
            <a:ext cx="1156614" cy="11738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iagram&#10;&#10;Description automatically generated">
            <a:extLst>
              <a:ext uri="{FF2B5EF4-FFF2-40B4-BE49-F238E27FC236}">
                <a16:creationId xmlns:a16="http://schemas.microsoft.com/office/drawing/2014/main" id="{69547DB1-FFE7-4E12-880F-C046879BB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047" y="1829700"/>
            <a:ext cx="3590365" cy="1022075"/>
          </a:xfrm>
          <a:prstGeom prst="rect">
            <a:avLst/>
          </a:prstGeom>
        </p:spPr>
      </p:pic>
      <p:sp>
        <p:nvSpPr>
          <p:cNvPr id="21" name="Arrow: Curved Left 20">
            <a:extLst>
              <a:ext uri="{FF2B5EF4-FFF2-40B4-BE49-F238E27FC236}">
                <a16:creationId xmlns:a16="http://schemas.microsoft.com/office/drawing/2014/main" id="{66A2E3D8-81D1-49F2-A92E-CB35CAB54A28}"/>
              </a:ext>
            </a:extLst>
          </p:cNvPr>
          <p:cNvSpPr/>
          <p:nvPr/>
        </p:nvSpPr>
        <p:spPr>
          <a:xfrm rot="4030821">
            <a:off x="6628083" y="4367348"/>
            <a:ext cx="544606" cy="2145421"/>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row: Curved Left 21">
            <a:extLst>
              <a:ext uri="{FF2B5EF4-FFF2-40B4-BE49-F238E27FC236}">
                <a16:creationId xmlns:a16="http://schemas.microsoft.com/office/drawing/2014/main" id="{7FF07945-668A-4FF5-9AB8-8C565C9E983D}"/>
              </a:ext>
            </a:extLst>
          </p:cNvPr>
          <p:cNvSpPr/>
          <p:nvPr/>
        </p:nvSpPr>
        <p:spPr>
          <a:xfrm rot="14261473">
            <a:off x="5855160" y="3043439"/>
            <a:ext cx="544606" cy="1951211"/>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77B6D4CE-AB22-4C62-8517-F097FFC33E00}"/>
              </a:ext>
            </a:extLst>
          </p:cNvPr>
          <p:cNvSpPr txBox="1"/>
          <p:nvPr/>
        </p:nvSpPr>
        <p:spPr>
          <a:xfrm>
            <a:off x="5722524" y="3906985"/>
            <a:ext cx="1382570"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Reflection prompts</a:t>
            </a:r>
          </a:p>
        </p:txBody>
      </p:sp>
      <p:sp>
        <p:nvSpPr>
          <p:cNvPr id="24" name="Cloud 23">
            <a:extLst>
              <a:ext uri="{FF2B5EF4-FFF2-40B4-BE49-F238E27FC236}">
                <a16:creationId xmlns:a16="http://schemas.microsoft.com/office/drawing/2014/main" id="{A8BAB814-086A-4B61-905F-6EE1DD98D12F}"/>
              </a:ext>
            </a:extLst>
          </p:cNvPr>
          <p:cNvSpPr/>
          <p:nvPr/>
        </p:nvSpPr>
        <p:spPr>
          <a:xfrm>
            <a:off x="7535507" y="2424678"/>
            <a:ext cx="1537990" cy="921198"/>
          </a:xfrm>
          <a:prstGeom prst="cloud">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Reflection</a:t>
            </a:r>
            <a:endParaRPr kumimoji="0" lang="en-US" sz="3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Arrow: Curved Left 24">
            <a:extLst>
              <a:ext uri="{FF2B5EF4-FFF2-40B4-BE49-F238E27FC236}">
                <a16:creationId xmlns:a16="http://schemas.microsoft.com/office/drawing/2014/main" id="{E18947D0-0FF5-4B5A-8978-A5460B72F521}"/>
              </a:ext>
            </a:extLst>
          </p:cNvPr>
          <p:cNvSpPr/>
          <p:nvPr/>
        </p:nvSpPr>
        <p:spPr>
          <a:xfrm rot="8598820">
            <a:off x="3880392" y="2746241"/>
            <a:ext cx="544606" cy="2704195"/>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Arrow: Curved Left 25">
            <a:extLst>
              <a:ext uri="{FF2B5EF4-FFF2-40B4-BE49-F238E27FC236}">
                <a16:creationId xmlns:a16="http://schemas.microsoft.com/office/drawing/2014/main" id="{EDAFA9F1-7239-4FE8-A898-5C9D6EF22545}"/>
              </a:ext>
            </a:extLst>
          </p:cNvPr>
          <p:cNvSpPr/>
          <p:nvPr/>
        </p:nvSpPr>
        <p:spPr>
          <a:xfrm rot="16567324">
            <a:off x="6786105" y="732555"/>
            <a:ext cx="544606" cy="1674339"/>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4C47A4AE-A80F-4D4F-8C19-46A47486FAC5}"/>
              </a:ext>
            </a:extLst>
          </p:cNvPr>
          <p:cNvSpPr txBox="1"/>
          <p:nvPr/>
        </p:nvSpPr>
        <p:spPr>
          <a:xfrm>
            <a:off x="6204619" y="4921882"/>
            <a:ext cx="1382570"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Reflection results</a:t>
            </a:r>
          </a:p>
        </p:txBody>
      </p:sp>
      <p:sp>
        <p:nvSpPr>
          <p:cNvPr id="28" name="Arrow: Curved Left 27">
            <a:extLst>
              <a:ext uri="{FF2B5EF4-FFF2-40B4-BE49-F238E27FC236}">
                <a16:creationId xmlns:a16="http://schemas.microsoft.com/office/drawing/2014/main" id="{F35C370F-7630-4CDE-9758-5467928843C7}"/>
              </a:ext>
            </a:extLst>
          </p:cNvPr>
          <p:cNvSpPr/>
          <p:nvPr/>
        </p:nvSpPr>
        <p:spPr>
          <a:xfrm rot="4728758">
            <a:off x="6872211" y="4625312"/>
            <a:ext cx="1051599" cy="3207900"/>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37BE7847-6507-4113-BD33-BEE5A30A8EDE}"/>
              </a:ext>
            </a:extLst>
          </p:cNvPr>
          <p:cNvSpPr txBox="1"/>
          <p:nvPr/>
        </p:nvSpPr>
        <p:spPr>
          <a:xfrm>
            <a:off x="6749507" y="6007780"/>
            <a:ext cx="1382570"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Objective data about life</a:t>
            </a:r>
          </a:p>
        </p:txBody>
      </p:sp>
      <p:sp>
        <p:nvSpPr>
          <p:cNvPr id="30" name="TextBox 29">
            <a:extLst>
              <a:ext uri="{FF2B5EF4-FFF2-40B4-BE49-F238E27FC236}">
                <a16:creationId xmlns:a16="http://schemas.microsoft.com/office/drawing/2014/main" id="{8BBD1CC7-1586-48D5-B7FE-9471EE3D5FD4}"/>
              </a:ext>
            </a:extLst>
          </p:cNvPr>
          <p:cNvSpPr txBox="1"/>
          <p:nvPr/>
        </p:nvSpPr>
        <p:spPr>
          <a:xfrm>
            <a:off x="3211851" y="3929704"/>
            <a:ext cx="1382570" cy="323165"/>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p:txBody>
      </p:sp>
      <p:sp>
        <p:nvSpPr>
          <p:cNvPr id="31" name="TextBox 30">
            <a:extLst>
              <a:ext uri="{FF2B5EF4-FFF2-40B4-BE49-F238E27FC236}">
                <a16:creationId xmlns:a16="http://schemas.microsoft.com/office/drawing/2014/main" id="{48331918-A8DF-4746-B529-58147918D598}"/>
              </a:ext>
            </a:extLst>
          </p:cNvPr>
          <p:cNvSpPr txBox="1"/>
          <p:nvPr/>
        </p:nvSpPr>
        <p:spPr>
          <a:xfrm>
            <a:off x="3232614" y="1561838"/>
            <a:ext cx="2782704" cy="323165"/>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External Representation(s) of Self</a:t>
            </a:r>
          </a:p>
        </p:txBody>
      </p:sp>
      <p:sp>
        <p:nvSpPr>
          <p:cNvPr id="32" name="TextBox 31">
            <a:extLst>
              <a:ext uri="{FF2B5EF4-FFF2-40B4-BE49-F238E27FC236}">
                <a16:creationId xmlns:a16="http://schemas.microsoft.com/office/drawing/2014/main" id="{710102C4-54DC-46EB-8F06-A6B154F3B907}"/>
              </a:ext>
            </a:extLst>
          </p:cNvPr>
          <p:cNvSpPr txBox="1"/>
          <p:nvPr/>
        </p:nvSpPr>
        <p:spPr>
          <a:xfrm>
            <a:off x="7560683" y="1028504"/>
            <a:ext cx="1752996"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Confront mental models with viz</a:t>
            </a:r>
          </a:p>
        </p:txBody>
      </p:sp>
      <p:sp>
        <p:nvSpPr>
          <p:cNvPr id="33" name="TextBox 32">
            <a:extLst>
              <a:ext uri="{FF2B5EF4-FFF2-40B4-BE49-F238E27FC236}">
                <a16:creationId xmlns:a16="http://schemas.microsoft.com/office/drawing/2014/main" id="{9217E5F6-B8E4-4E47-B834-D5C5709C00CE}"/>
              </a:ext>
            </a:extLst>
          </p:cNvPr>
          <p:cNvSpPr txBox="1"/>
          <p:nvPr/>
        </p:nvSpPr>
        <p:spPr>
          <a:xfrm>
            <a:off x="4701044" y="5232330"/>
            <a:ext cx="754235"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PI System</a:t>
            </a:r>
          </a:p>
        </p:txBody>
      </p:sp>
      <p:sp>
        <p:nvSpPr>
          <p:cNvPr id="2" name="Slide Number Placeholder 1">
            <a:extLst>
              <a:ext uri="{FF2B5EF4-FFF2-40B4-BE49-F238E27FC236}">
                <a16:creationId xmlns:a16="http://schemas.microsoft.com/office/drawing/2014/main" id="{CB7A5049-DD35-486A-90A8-690E53F47B2E}"/>
              </a:ext>
            </a:extLst>
          </p:cNvPr>
          <p:cNvSpPr>
            <a:spLocks noGrp="1"/>
          </p:cNvSpPr>
          <p:nvPr>
            <p:ph type="sldNum" sz="quarter" idx="12"/>
          </p:nvPr>
        </p:nvSpPr>
        <p:spPr/>
        <p:txBody>
          <a:bodyPr/>
          <a:lstStyle/>
          <a:p>
            <a:fld id="{F835488D-5DA2-45B5-A4A4-7339B26D131D}" type="slidenum">
              <a:rPr lang="en-US" smtClean="0"/>
              <a:t>158</a:t>
            </a:fld>
            <a:endParaRPr lang="en-US"/>
          </a:p>
        </p:txBody>
      </p:sp>
    </p:spTree>
    <p:extLst>
      <p:ext uri="{BB962C8B-B14F-4D97-AF65-F5344CB8AC3E}">
        <p14:creationId xmlns:p14="http://schemas.microsoft.com/office/powerpoint/2010/main" val="1679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Personal Informatics for </a:t>
            </a:r>
          </a:p>
          <a:p>
            <a:pPr algn="ctr"/>
            <a:r>
              <a:rPr lang="en-US" sz="3600" dirty="0">
                <a:latin typeface="Mangal" panose="02040503050203030202" pitchFamily="18" charset="0"/>
                <a:cs typeface="Mangal" panose="02040503050203030202" pitchFamily="18" charset="0"/>
              </a:rPr>
              <a:t>Self-Development</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Personal Informatics Theories and Methods</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Methods for Eliciting Self-Repot</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the Self</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Theories of Self-Development</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Visualization and Mental Models</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Self-as-Needs</a:t>
            </a:r>
            <a:r>
              <a:rPr lang="en-US" dirty="0">
                <a:latin typeface="Mangal" panose="02040503050203030202" pitchFamily="18" charset="0"/>
                <a:cs typeface="Mangal" panose="02040503050203030202" pitchFamily="18" charset="0"/>
              </a:rPr>
              <a:t> application to sustainability</a:t>
            </a:r>
          </a:p>
        </p:txBody>
      </p:sp>
      <p:sp>
        <p:nvSpPr>
          <p:cNvPr id="9" name="Star: 5 Points 8">
            <a:extLst>
              <a:ext uri="{FF2B5EF4-FFF2-40B4-BE49-F238E27FC236}">
                <a16:creationId xmlns:a16="http://schemas.microsoft.com/office/drawing/2014/main" id="{D6A7EC1D-DA4D-434B-83C9-AC33502BA189}"/>
              </a:ext>
            </a:extLst>
          </p:cNvPr>
          <p:cNvSpPr/>
          <p:nvPr/>
        </p:nvSpPr>
        <p:spPr>
          <a:xfrm>
            <a:off x="2926603" y="5915427"/>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A3C53BB8-63B5-4045-AE22-239A9981E343}"/>
              </a:ext>
            </a:extLst>
          </p:cNvPr>
          <p:cNvSpPr>
            <a:spLocks noGrp="1"/>
          </p:cNvSpPr>
          <p:nvPr>
            <p:ph type="sldNum" sz="quarter" idx="12"/>
          </p:nvPr>
        </p:nvSpPr>
        <p:spPr/>
        <p:txBody>
          <a:bodyPr/>
          <a:lstStyle/>
          <a:p>
            <a:fld id="{F835488D-5DA2-45B5-A4A4-7339B26D131D}" type="slidenum">
              <a:rPr lang="en-US" smtClean="0"/>
              <a:t>159</a:t>
            </a:fld>
            <a:endParaRPr lang="en-US"/>
          </a:p>
        </p:txBody>
      </p:sp>
    </p:spTree>
    <p:extLst>
      <p:ext uri="{BB962C8B-B14F-4D97-AF65-F5344CB8AC3E}">
        <p14:creationId xmlns:p14="http://schemas.microsoft.com/office/powerpoint/2010/main" val="3224268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86114-B547-44ED-97F7-1CD746D0B9D5}"/>
              </a:ext>
            </a:extLst>
          </p:cNvPr>
          <p:cNvPicPr>
            <a:picLocks noChangeAspect="1"/>
          </p:cNvPicPr>
          <p:nvPr/>
        </p:nvPicPr>
        <p:blipFill>
          <a:blip r:embed="rId2"/>
          <a:stretch>
            <a:fillRect/>
          </a:stretch>
        </p:blipFill>
        <p:spPr>
          <a:xfrm>
            <a:off x="8020656" y="5753824"/>
            <a:ext cx="3839111" cy="762106"/>
          </a:xfrm>
          <a:prstGeom prst="rect">
            <a:avLst/>
          </a:prstGeom>
        </p:spPr>
      </p:pic>
      <p:sp>
        <p:nvSpPr>
          <p:cNvPr id="4" name="TextBox 3">
            <a:extLst>
              <a:ext uri="{FF2B5EF4-FFF2-40B4-BE49-F238E27FC236}">
                <a16:creationId xmlns:a16="http://schemas.microsoft.com/office/drawing/2014/main" id="{22C31FC6-02BF-473E-A0C8-E056553B6B61}"/>
              </a:ext>
            </a:extLst>
          </p:cNvPr>
          <p:cNvSpPr txBox="1"/>
          <p:nvPr/>
        </p:nvSpPr>
        <p:spPr>
          <a:xfrm>
            <a:off x="886407" y="1268961"/>
            <a:ext cx="10552924" cy="3046988"/>
          </a:xfrm>
          <a:prstGeom prst="rect">
            <a:avLst/>
          </a:prstGeom>
          <a:noFill/>
        </p:spPr>
        <p:txBody>
          <a:bodyPr wrap="square" rtlCol="0">
            <a:spAutoFit/>
          </a:bodyPr>
          <a:lstStyle/>
          <a:p>
            <a:pPr algn="ctr"/>
            <a:r>
              <a:rPr lang="en-US" sz="4800" dirty="0"/>
              <a:t>“Development that meets the needs of the present without compromising the ability of future generations to meet their own needs”</a:t>
            </a:r>
          </a:p>
        </p:txBody>
      </p:sp>
      <p:sp>
        <p:nvSpPr>
          <p:cNvPr id="6" name="TextBox 5">
            <a:extLst>
              <a:ext uri="{FF2B5EF4-FFF2-40B4-BE49-F238E27FC236}">
                <a16:creationId xmlns:a16="http://schemas.microsoft.com/office/drawing/2014/main" id="{0CC64C7D-2C65-42B5-8A27-02ECF919ABA6}"/>
              </a:ext>
            </a:extLst>
          </p:cNvPr>
          <p:cNvSpPr txBox="1"/>
          <p:nvPr/>
        </p:nvSpPr>
        <p:spPr>
          <a:xfrm>
            <a:off x="819538" y="342070"/>
            <a:ext cx="10552924" cy="830997"/>
          </a:xfrm>
          <a:prstGeom prst="rect">
            <a:avLst/>
          </a:prstGeom>
          <a:noFill/>
        </p:spPr>
        <p:txBody>
          <a:bodyPr wrap="square" rtlCol="0">
            <a:spAutoFit/>
          </a:bodyPr>
          <a:lstStyle/>
          <a:p>
            <a:pPr algn="ctr"/>
            <a:r>
              <a:rPr lang="en-US" sz="4800" dirty="0"/>
              <a:t>Challenge:</a:t>
            </a:r>
          </a:p>
        </p:txBody>
      </p:sp>
      <p:sp>
        <p:nvSpPr>
          <p:cNvPr id="2" name="Slide Number Placeholder 1">
            <a:extLst>
              <a:ext uri="{FF2B5EF4-FFF2-40B4-BE49-F238E27FC236}">
                <a16:creationId xmlns:a16="http://schemas.microsoft.com/office/drawing/2014/main" id="{C28B67A0-7A6C-40A7-946E-1B9D7BEE0808}"/>
              </a:ext>
            </a:extLst>
          </p:cNvPr>
          <p:cNvSpPr>
            <a:spLocks noGrp="1"/>
          </p:cNvSpPr>
          <p:nvPr>
            <p:ph type="sldNum" sz="quarter" idx="12"/>
          </p:nvPr>
        </p:nvSpPr>
        <p:spPr/>
        <p:txBody>
          <a:bodyPr/>
          <a:lstStyle/>
          <a:p>
            <a:fld id="{F835488D-5DA2-45B5-A4A4-7339B26D131D}" type="slidenum">
              <a:rPr lang="en-US" smtClean="0"/>
              <a:t>16</a:t>
            </a:fld>
            <a:endParaRPr lang="en-US"/>
          </a:p>
        </p:txBody>
      </p:sp>
    </p:spTree>
    <p:extLst>
      <p:ext uri="{BB962C8B-B14F-4D97-AF65-F5344CB8AC3E}">
        <p14:creationId xmlns:p14="http://schemas.microsoft.com/office/powerpoint/2010/main" val="21286731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31FC6-02BF-473E-A0C8-E056553B6B61}"/>
              </a:ext>
            </a:extLst>
          </p:cNvPr>
          <p:cNvSpPr txBox="1"/>
          <p:nvPr/>
        </p:nvSpPr>
        <p:spPr>
          <a:xfrm>
            <a:off x="886407" y="1268961"/>
            <a:ext cx="10552924" cy="3046988"/>
          </a:xfrm>
          <a:prstGeom prst="rect">
            <a:avLst/>
          </a:prstGeom>
          <a:noFill/>
        </p:spPr>
        <p:txBody>
          <a:bodyPr wrap="square" rtlCol="0">
            <a:spAutoFit/>
          </a:bodyPr>
          <a:lstStyle/>
          <a:p>
            <a:pPr algn="ctr"/>
            <a:r>
              <a:rPr lang="en-US" sz="4800" dirty="0"/>
              <a:t>“A point may soon be reached...when these needs are satisfied in the sense that we prefer to devote our further energies to non-economic purposes.” </a:t>
            </a:r>
          </a:p>
        </p:txBody>
      </p:sp>
      <p:pic>
        <p:nvPicPr>
          <p:cNvPr id="5" name="Picture 4">
            <a:extLst>
              <a:ext uri="{FF2B5EF4-FFF2-40B4-BE49-F238E27FC236}">
                <a16:creationId xmlns:a16="http://schemas.microsoft.com/office/drawing/2014/main" id="{E2C4C31A-4D24-45DE-9999-3C4C61597A8A}"/>
              </a:ext>
            </a:extLst>
          </p:cNvPr>
          <p:cNvPicPr>
            <a:picLocks noChangeAspect="1"/>
          </p:cNvPicPr>
          <p:nvPr/>
        </p:nvPicPr>
        <p:blipFill>
          <a:blip r:embed="rId2"/>
          <a:stretch>
            <a:fillRect/>
          </a:stretch>
        </p:blipFill>
        <p:spPr>
          <a:xfrm>
            <a:off x="8722735" y="5399522"/>
            <a:ext cx="3162741" cy="1190791"/>
          </a:xfrm>
          <a:prstGeom prst="rect">
            <a:avLst/>
          </a:prstGeom>
        </p:spPr>
      </p:pic>
      <p:sp>
        <p:nvSpPr>
          <p:cNvPr id="2" name="Slide Number Placeholder 1">
            <a:extLst>
              <a:ext uri="{FF2B5EF4-FFF2-40B4-BE49-F238E27FC236}">
                <a16:creationId xmlns:a16="http://schemas.microsoft.com/office/drawing/2014/main" id="{739E23C6-65AA-4C74-8C77-83A4BFDD621E}"/>
              </a:ext>
            </a:extLst>
          </p:cNvPr>
          <p:cNvSpPr>
            <a:spLocks noGrp="1"/>
          </p:cNvSpPr>
          <p:nvPr>
            <p:ph type="sldNum" sz="quarter" idx="12"/>
          </p:nvPr>
        </p:nvSpPr>
        <p:spPr/>
        <p:txBody>
          <a:bodyPr/>
          <a:lstStyle/>
          <a:p>
            <a:fld id="{F835488D-5DA2-45B5-A4A4-7339B26D131D}" type="slidenum">
              <a:rPr lang="en-US" smtClean="0"/>
              <a:t>160</a:t>
            </a:fld>
            <a:endParaRPr lang="en-US"/>
          </a:p>
        </p:txBody>
      </p:sp>
    </p:spTree>
    <p:extLst>
      <p:ext uri="{BB962C8B-B14F-4D97-AF65-F5344CB8AC3E}">
        <p14:creationId xmlns:p14="http://schemas.microsoft.com/office/powerpoint/2010/main" val="23141470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DP per capita - Our World in Data">
            <a:extLst>
              <a:ext uri="{FF2B5EF4-FFF2-40B4-BE49-F238E27FC236}">
                <a16:creationId xmlns:a16="http://schemas.microsoft.com/office/drawing/2014/main" id="{CC9DE899-0FC2-43C9-B2A6-7A970D744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571500"/>
            <a:ext cx="809625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AA702B4-D655-4C08-8DC1-2D52CA8B7224}"/>
              </a:ext>
            </a:extLst>
          </p:cNvPr>
          <p:cNvSpPr>
            <a:spLocks noGrp="1"/>
          </p:cNvSpPr>
          <p:nvPr>
            <p:ph type="sldNum" sz="quarter" idx="12"/>
          </p:nvPr>
        </p:nvSpPr>
        <p:spPr/>
        <p:txBody>
          <a:bodyPr/>
          <a:lstStyle/>
          <a:p>
            <a:fld id="{F835488D-5DA2-45B5-A4A4-7339B26D131D}" type="slidenum">
              <a:rPr lang="en-US" smtClean="0"/>
              <a:t>161</a:t>
            </a:fld>
            <a:endParaRPr lang="en-US"/>
          </a:p>
        </p:txBody>
      </p:sp>
    </p:spTree>
    <p:extLst>
      <p:ext uri="{BB962C8B-B14F-4D97-AF65-F5344CB8AC3E}">
        <p14:creationId xmlns:p14="http://schemas.microsoft.com/office/powerpoint/2010/main" val="39915816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hedonic treadmill. | Download Scientific Diagram">
            <a:extLst>
              <a:ext uri="{FF2B5EF4-FFF2-40B4-BE49-F238E27FC236}">
                <a16:creationId xmlns:a16="http://schemas.microsoft.com/office/drawing/2014/main" id="{71CC794C-9E8D-4E8A-9E36-F4F689550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718263"/>
            <a:ext cx="7620000" cy="5038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2F886C0-864A-44A1-8762-58EAB175BD2A}"/>
              </a:ext>
            </a:extLst>
          </p:cNvPr>
          <p:cNvPicPr>
            <a:picLocks noChangeAspect="1"/>
          </p:cNvPicPr>
          <p:nvPr/>
        </p:nvPicPr>
        <p:blipFill>
          <a:blip r:embed="rId3"/>
          <a:stretch>
            <a:fillRect/>
          </a:stretch>
        </p:blipFill>
        <p:spPr>
          <a:xfrm>
            <a:off x="9210529" y="6027285"/>
            <a:ext cx="2981471" cy="830715"/>
          </a:xfrm>
          <a:prstGeom prst="rect">
            <a:avLst/>
          </a:prstGeom>
        </p:spPr>
      </p:pic>
      <p:sp>
        <p:nvSpPr>
          <p:cNvPr id="2" name="Slide Number Placeholder 1">
            <a:extLst>
              <a:ext uri="{FF2B5EF4-FFF2-40B4-BE49-F238E27FC236}">
                <a16:creationId xmlns:a16="http://schemas.microsoft.com/office/drawing/2014/main" id="{7C2549DD-B725-4E67-AB1E-C7EDC8E0FAB4}"/>
              </a:ext>
            </a:extLst>
          </p:cNvPr>
          <p:cNvSpPr>
            <a:spLocks noGrp="1"/>
          </p:cNvSpPr>
          <p:nvPr>
            <p:ph type="sldNum" sz="quarter" idx="12"/>
          </p:nvPr>
        </p:nvSpPr>
        <p:spPr/>
        <p:txBody>
          <a:bodyPr/>
          <a:lstStyle/>
          <a:p>
            <a:fld id="{F835488D-5DA2-45B5-A4A4-7339B26D131D}" type="slidenum">
              <a:rPr lang="en-US" smtClean="0"/>
              <a:t>162</a:t>
            </a:fld>
            <a:endParaRPr lang="en-US"/>
          </a:p>
        </p:txBody>
      </p:sp>
    </p:spTree>
    <p:extLst>
      <p:ext uri="{BB962C8B-B14F-4D97-AF65-F5344CB8AC3E}">
        <p14:creationId xmlns:p14="http://schemas.microsoft.com/office/powerpoint/2010/main" val="72382304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86114-B547-44ED-97F7-1CD746D0B9D5}"/>
              </a:ext>
            </a:extLst>
          </p:cNvPr>
          <p:cNvPicPr>
            <a:picLocks noChangeAspect="1"/>
          </p:cNvPicPr>
          <p:nvPr/>
        </p:nvPicPr>
        <p:blipFill>
          <a:blip r:embed="rId2"/>
          <a:stretch>
            <a:fillRect/>
          </a:stretch>
        </p:blipFill>
        <p:spPr>
          <a:xfrm>
            <a:off x="8020656" y="5753824"/>
            <a:ext cx="3839111" cy="762106"/>
          </a:xfrm>
          <a:prstGeom prst="rect">
            <a:avLst/>
          </a:prstGeom>
        </p:spPr>
      </p:pic>
      <p:sp>
        <p:nvSpPr>
          <p:cNvPr id="4" name="TextBox 3">
            <a:extLst>
              <a:ext uri="{FF2B5EF4-FFF2-40B4-BE49-F238E27FC236}">
                <a16:creationId xmlns:a16="http://schemas.microsoft.com/office/drawing/2014/main" id="{22C31FC6-02BF-473E-A0C8-E056553B6B61}"/>
              </a:ext>
            </a:extLst>
          </p:cNvPr>
          <p:cNvSpPr txBox="1"/>
          <p:nvPr/>
        </p:nvSpPr>
        <p:spPr>
          <a:xfrm>
            <a:off x="886407" y="1268961"/>
            <a:ext cx="10552924" cy="3046988"/>
          </a:xfrm>
          <a:prstGeom prst="rect">
            <a:avLst/>
          </a:prstGeom>
          <a:noFill/>
        </p:spPr>
        <p:txBody>
          <a:bodyPr wrap="square" rtlCol="0">
            <a:spAutoFit/>
          </a:bodyPr>
          <a:lstStyle/>
          <a:p>
            <a:pPr algn="ctr"/>
            <a:r>
              <a:rPr lang="en-US" sz="4800" dirty="0"/>
              <a:t>“Development that meets the needs of the present without compromising the ability of future generations to meet their own needs”</a:t>
            </a:r>
          </a:p>
        </p:txBody>
      </p:sp>
      <p:sp>
        <p:nvSpPr>
          <p:cNvPr id="6" name="TextBox 5">
            <a:extLst>
              <a:ext uri="{FF2B5EF4-FFF2-40B4-BE49-F238E27FC236}">
                <a16:creationId xmlns:a16="http://schemas.microsoft.com/office/drawing/2014/main" id="{0CC64C7D-2C65-42B5-8A27-02ECF919ABA6}"/>
              </a:ext>
            </a:extLst>
          </p:cNvPr>
          <p:cNvSpPr txBox="1"/>
          <p:nvPr/>
        </p:nvSpPr>
        <p:spPr>
          <a:xfrm>
            <a:off x="819538" y="342070"/>
            <a:ext cx="10552924" cy="830997"/>
          </a:xfrm>
          <a:prstGeom prst="rect">
            <a:avLst/>
          </a:prstGeom>
          <a:noFill/>
        </p:spPr>
        <p:txBody>
          <a:bodyPr wrap="square" rtlCol="0">
            <a:spAutoFit/>
          </a:bodyPr>
          <a:lstStyle/>
          <a:p>
            <a:pPr algn="ctr"/>
            <a:r>
              <a:rPr lang="en-US" sz="4800" dirty="0"/>
              <a:t>Challenge:</a:t>
            </a:r>
          </a:p>
        </p:txBody>
      </p:sp>
      <p:sp>
        <p:nvSpPr>
          <p:cNvPr id="2" name="Slide Number Placeholder 1">
            <a:extLst>
              <a:ext uri="{FF2B5EF4-FFF2-40B4-BE49-F238E27FC236}">
                <a16:creationId xmlns:a16="http://schemas.microsoft.com/office/drawing/2014/main" id="{C28B67A0-7A6C-40A7-946E-1B9D7BEE0808}"/>
              </a:ext>
            </a:extLst>
          </p:cNvPr>
          <p:cNvSpPr>
            <a:spLocks noGrp="1"/>
          </p:cNvSpPr>
          <p:nvPr>
            <p:ph type="sldNum" sz="quarter" idx="12"/>
          </p:nvPr>
        </p:nvSpPr>
        <p:spPr/>
        <p:txBody>
          <a:bodyPr/>
          <a:lstStyle/>
          <a:p>
            <a:fld id="{F835488D-5DA2-45B5-A4A4-7339B26D131D}" type="slidenum">
              <a:rPr lang="en-US" smtClean="0"/>
              <a:t>163</a:t>
            </a:fld>
            <a:endParaRPr lang="en-US"/>
          </a:p>
        </p:txBody>
      </p:sp>
    </p:spTree>
    <p:extLst>
      <p:ext uri="{BB962C8B-B14F-4D97-AF65-F5344CB8AC3E}">
        <p14:creationId xmlns:p14="http://schemas.microsoft.com/office/powerpoint/2010/main" val="237001671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245C-C835-4B13-BF25-022DFAF6F409}"/>
              </a:ext>
            </a:extLst>
          </p:cNvPr>
          <p:cNvSpPr>
            <a:spLocks noGrp="1"/>
          </p:cNvSpPr>
          <p:nvPr>
            <p:ph type="title"/>
          </p:nvPr>
        </p:nvSpPr>
        <p:spPr>
          <a:xfrm>
            <a:off x="941504" y="96350"/>
            <a:ext cx="10353762" cy="970450"/>
          </a:xfrm>
        </p:spPr>
        <p:txBody>
          <a:bodyPr/>
          <a:lstStyle/>
          <a:p>
            <a:r>
              <a:rPr lang="en-US" dirty="0"/>
              <a:t>Sustainable Consumption Corridors</a:t>
            </a:r>
          </a:p>
        </p:txBody>
      </p:sp>
      <p:sp>
        <p:nvSpPr>
          <p:cNvPr id="3" name="Content Placeholder 2">
            <a:extLst>
              <a:ext uri="{FF2B5EF4-FFF2-40B4-BE49-F238E27FC236}">
                <a16:creationId xmlns:a16="http://schemas.microsoft.com/office/drawing/2014/main" id="{8F368A39-7B8D-4779-B014-D64130B52A5E}"/>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79AC220-E10F-45F4-B190-033EE2915D9C}"/>
              </a:ext>
            </a:extLst>
          </p:cNvPr>
          <p:cNvSpPr>
            <a:spLocks noGrp="1"/>
          </p:cNvSpPr>
          <p:nvPr>
            <p:ph type="sldNum" sz="quarter" idx="12"/>
          </p:nvPr>
        </p:nvSpPr>
        <p:spPr/>
        <p:txBody>
          <a:bodyPr/>
          <a:lstStyle/>
          <a:p>
            <a:fld id="{F835488D-5DA2-45B5-A4A4-7339B26D131D}" type="slidenum">
              <a:rPr lang="en-US" smtClean="0"/>
              <a:t>164</a:t>
            </a:fld>
            <a:endParaRPr lang="en-US"/>
          </a:p>
        </p:txBody>
      </p:sp>
      <p:pic>
        <p:nvPicPr>
          <p:cNvPr id="4" name="Picture 3" descr="Chart, radar chart&#10;&#10;Description automatically generated">
            <a:extLst>
              <a:ext uri="{FF2B5EF4-FFF2-40B4-BE49-F238E27FC236}">
                <a16:creationId xmlns:a16="http://schemas.microsoft.com/office/drawing/2014/main" id="{9DE4DF73-E826-4257-8D7F-A4F588379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51" y="1226128"/>
            <a:ext cx="11330698" cy="5285504"/>
          </a:xfrm>
          <a:prstGeom prst="rect">
            <a:avLst/>
          </a:prstGeom>
        </p:spPr>
      </p:pic>
      <p:pic>
        <p:nvPicPr>
          <p:cNvPr id="6" name="Picture 5">
            <a:extLst>
              <a:ext uri="{FF2B5EF4-FFF2-40B4-BE49-F238E27FC236}">
                <a16:creationId xmlns:a16="http://schemas.microsoft.com/office/drawing/2014/main" id="{9E5CB367-32F4-4269-8461-E81FDD984955}"/>
              </a:ext>
            </a:extLst>
          </p:cNvPr>
          <p:cNvPicPr>
            <a:picLocks noChangeAspect="1"/>
          </p:cNvPicPr>
          <p:nvPr/>
        </p:nvPicPr>
        <p:blipFill>
          <a:blip r:embed="rId3"/>
          <a:stretch>
            <a:fillRect/>
          </a:stretch>
        </p:blipFill>
        <p:spPr>
          <a:xfrm>
            <a:off x="7813963" y="5961585"/>
            <a:ext cx="3947385" cy="517341"/>
          </a:xfrm>
          <a:prstGeom prst="rect">
            <a:avLst/>
          </a:prstGeom>
        </p:spPr>
      </p:pic>
    </p:spTree>
    <p:extLst>
      <p:ext uri="{BB962C8B-B14F-4D97-AF65-F5344CB8AC3E}">
        <p14:creationId xmlns:p14="http://schemas.microsoft.com/office/powerpoint/2010/main" val="28872044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31FC6-02BF-473E-A0C8-E056553B6B61}"/>
              </a:ext>
            </a:extLst>
          </p:cNvPr>
          <p:cNvSpPr txBox="1"/>
          <p:nvPr/>
        </p:nvSpPr>
        <p:spPr>
          <a:xfrm>
            <a:off x="808812" y="1436912"/>
            <a:ext cx="10552924" cy="1815882"/>
          </a:xfrm>
          <a:prstGeom prst="rect">
            <a:avLst/>
          </a:prstGeom>
          <a:noFill/>
        </p:spPr>
        <p:txBody>
          <a:bodyPr wrap="square" rtlCol="0">
            <a:spAutoFit/>
          </a:bodyPr>
          <a:lstStyle/>
          <a:p>
            <a:pPr algn="l"/>
            <a:r>
              <a:rPr lang="en-US" sz="2800" b="0" i="0" u="none" strike="noStrike" baseline="0" dirty="0">
                <a:latin typeface="LinLibertineT"/>
              </a:rPr>
              <a:t>Key open challenges for operationalizing consumption corridors:</a:t>
            </a:r>
          </a:p>
          <a:p>
            <a:pPr algn="l"/>
            <a:endParaRPr lang="en-US" sz="2800" dirty="0">
              <a:latin typeface="LinLibertineT"/>
            </a:endParaRPr>
          </a:p>
          <a:p>
            <a:pPr marL="457200" indent="-457200" algn="l">
              <a:buFont typeface="Arial" panose="020B0604020202020204" pitchFamily="34" charset="0"/>
              <a:buChar char="•"/>
            </a:pPr>
            <a:r>
              <a:rPr lang="en-US" sz="2800" b="0" i="0" u="none" strike="noStrike" baseline="0" dirty="0">
                <a:latin typeface="LinLibertineT"/>
              </a:rPr>
              <a:t>“potential strategies for the design” </a:t>
            </a:r>
          </a:p>
          <a:p>
            <a:pPr marL="457200" indent="-457200" algn="l">
              <a:buFont typeface="Arial" panose="020B0604020202020204" pitchFamily="34" charset="0"/>
              <a:buChar char="•"/>
            </a:pPr>
            <a:r>
              <a:rPr lang="en-US" sz="2800" b="0" i="0" u="none" strike="noStrike" baseline="0" dirty="0">
                <a:latin typeface="LinLibertineT"/>
              </a:rPr>
              <a:t>“definition and implementation of such corridors”</a:t>
            </a:r>
            <a:endParaRPr lang="en-US" sz="6600" dirty="0"/>
          </a:p>
        </p:txBody>
      </p:sp>
      <p:sp>
        <p:nvSpPr>
          <p:cNvPr id="6" name="TextBox 5">
            <a:extLst>
              <a:ext uri="{FF2B5EF4-FFF2-40B4-BE49-F238E27FC236}">
                <a16:creationId xmlns:a16="http://schemas.microsoft.com/office/drawing/2014/main" id="{0CC64C7D-2C65-42B5-8A27-02ECF919ABA6}"/>
              </a:ext>
            </a:extLst>
          </p:cNvPr>
          <p:cNvSpPr txBox="1"/>
          <p:nvPr/>
        </p:nvSpPr>
        <p:spPr>
          <a:xfrm>
            <a:off x="819538" y="342070"/>
            <a:ext cx="10552924" cy="830997"/>
          </a:xfrm>
          <a:prstGeom prst="rect">
            <a:avLst/>
          </a:prstGeom>
          <a:noFill/>
        </p:spPr>
        <p:txBody>
          <a:bodyPr wrap="square" rtlCol="0">
            <a:spAutoFit/>
          </a:bodyPr>
          <a:lstStyle/>
          <a:p>
            <a:pPr algn="ctr"/>
            <a:r>
              <a:rPr lang="en-US" sz="4800" dirty="0"/>
              <a:t>Sustainable Consumption Corridors:</a:t>
            </a:r>
          </a:p>
        </p:txBody>
      </p:sp>
      <p:sp>
        <p:nvSpPr>
          <p:cNvPr id="2" name="Slide Number Placeholder 1">
            <a:extLst>
              <a:ext uri="{FF2B5EF4-FFF2-40B4-BE49-F238E27FC236}">
                <a16:creationId xmlns:a16="http://schemas.microsoft.com/office/drawing/2014/main" id="{C28B67A0-7A6C-40A7-946E-1B9D7BEE0808}"/>
              </a:ext>
            </a:extLst>
          </p:cNvPr>
          <p:cNvSpPr>
            <a:spLocks noGrp="1"/>
          </p:cNvSpPr>
          <p:nvPr>
            <p:ph type="sldNum" sz="quarter" idx="12"/>
          </p:nvPr>
        </p:nvSpPr>
        <p:spPr/>
        <p:txBody>
          <a:bodyPr/>
          <a:lstStyle/>
          <a:p>
            <a:fld id="{F835488D-5DA2-45B5-A4A4-7339B26D131D}" type="slidenum">
              <a:rPr lang="en-US" smtClean="0"/>
              <a:t>165</a:t>
            </a:fld>
            <a:endParaRPr lang="en-US"/>
          </a:p>
        </p:txBody>
      </p:sp>
      <p:pic>
        <p:nvPicPr>
          <p:cNvPr id="7" name="Picture 6">
            <a:extLst>
              <a:ext uri="{FF2B5EF4-FFF2-40B4-BE49-F238E27FC236}">
                <a16:creationId xmlns:a16="http://schemas.microsoft.com/office/drawing/2014/main" id="{3F255250-5DFB-4A7E-9023-BD77C3165218}"/>
              </a:ext>
            </a:extLst>
          </p:cNvPr>
          <p:cNvPicPr>
            <a:picLocks noChangeAspect="1"/>
          </p:cNvPicPr>
          <p:nvPr/>
        </p:nvPicPr>
        <p:blipFill>
          <a:blip r:embed="rId2"/>
          <a:stretch>
            <a:fillRect/>
          </a:stretch>
        </p:blipFill>
        <p:spPr>
          <a:xfrm>
            <a:off x="7421496" y="4473888"/>
            <a:ext cx="4411395" cy="1676452"/>
          </a:xfrm>
          <a:prstGeom prst="rect">
            <a:avLst/>
          </a:prstGeom>
        </p:spPr>
      </p:pic>
      <p:sp>
        <p:nvSpPr>
          <p:cNvPr id="8" name="Explosion: 8 Points 7">
            <a:extLst>
              <a:ext uri="{FF2B5EF4-FFF2-40B4-BE49-F238E27FC236}">
                <a16:creationId xmlns:a16="http://schemas.microsoft.com/office/drawing/2014/main" id="{9D07CF90-3B85-43F9-A6AC-14A1D5F23981}"/>
              </a:ext>
            </a:extLst>
          </p:cNvPr>
          <p:cNvSpPr/>
          <p:nvPr/>
        </p:nvSpPr>
        <p:spPr>
          <a:xfrm>
            <a:off x="265802" y="3252793"/>
            <a:ext cx="7562581" cy="338027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Need implementation-focused theory to operationalize consumption corridors</a:t>
            </a:r>
          </a:p>
        </p:txBody>
      </p:sp>
    </p:spTree>
    <p:extLst>
      <p:ext uri="{BB962C8B-B14F-4D97-AF65-F5344CB8AC3E}">
        <p14:creationId xmlns:p14="http://schemas.microsoft.com/office/powerpoint/2010/main" val="1893770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6B6A4F-DC2F-4D70-9F36-03C96CA742AD}"/>
              </a:ext>
            </a:extLst>
          </p:cNvPr>
          <p:cNvSpPr>
            <a:spLocks noGrp="1"/>
          </p:cNvSpPr>
          <p:nvPr>
            <p:ph type="sldNum" sz="quarter" idx="12"/>
          </p:nvPr>
        </p:nvSpPr>
        <p:spPr/>
        <p:txBody>
          <a:bodyPr/>
          <a:lstStyle/>
          <a:p>
            <a:fld id="{F835488D-5DA2-45B5-A4A4-7339B26D131D}" type="slidenum">
              <a:rPr lang="en-US" smtClean="0"/>
              <a:t>166</a:t>
            </a:fld>
            <a:endParaRPr lang="en-US"/>
          </a:p>
        </p:txBody>
      </p:sp>
      <p:pic>
        <p:nvPicPr>
          <p:cNvPr id="1026" name="Picture 2">
            <a:extLst>
              <a:ext uri="{FF2B5EF4-FFF2-40B4-BE49-F238E27FC236}">
                <a16:creationId xmlns:a16="http://schemas.microsoft.com/office/drawing/2014/main" id="{541C983B-F25F-4B2F-9CA1-2F13DCA111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878" y="229824"/>
            <a:ext cx="4800243" cy="639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7985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lstStyle/>
          <a:p>
            <a:r>
              <a:rPr lang="en-US" dirty="0"/>
              <a:t>What are human needs?</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10353762" cy="4058751"/>
          </a:xfrm>
        </p:spPr>
        <p:txBody>
          <a:bodyPr/>
          <a:lstStyle/>
          <a:p>
            <a:r>
              <a:rPr lang="en-US" sz="3200" dirty="0"/>
              <a:t>Nobody seems to agree</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167</a:t>
            </a:fld>
            <a:endParaRPr lang="en-US"/>
          </a:p>
        </p:txBody>
      </p:sp>
      <p:pic>
        <p:nvPicPr>
          <p:cNvPr id="5" name="Picture 4">
            <a:extLst>
              <a:ext uri="{FF2B5EF4-FFF2-40B4-BE49-F238E27FC236}">
                <a16:creationId xmlns:a16="http://schemas.microsoft.com/office/drawing/2014/main" id="{59FE52B6-E048-4381-B12D-D814C3495DE3}"/>
              </a:ext>
            </a:extLst>
          </p:cNvPr>
          <p:cNvPicPr>
            <a:picLocks noChangeAspect="1"/>
          </p:cNvPicPr>
          <p:nvPr/>
        </p:nvPicPr>
        <p:blipFill>
          <a:blip r:embed="rId3"/>
          <a:stretch>
            <a:fillRect/>
          </a:stretch>
        </p:blipFill>
        <p:spPr>
          <a:xfrm>
            <a:off x="8932718" y="1066800"/>
            <a:ext cx="3088052" cy="4856020"/>
          </a:xfrm>
          <a:prstGeom prst="rect">
            <a:avLst/>
          </a:prstGeom>
        </p:spPr>
      </p:pic>
      <p:pic>
        <p:nvPicPr>
          <p:cNvPr id="1028" name="Picture 4" descr="To Win, Compete at the Top of Maslow&amp;#39;s Hierarchy of Needs">
            <a:extLst>
              <a:ext uri="{FF2B5EF4-FFF2-40B4-BE49-F238E27FC236}">
                <a16:creationId xmlns:a16="http://schemas.microsoft.com/office/drawing/2014/main" id="{3F1AE522-86CA-4500-A6D1-BEF43BB7A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3483" y="2118839"/>
            <a:ext cx="3214254" cy="1808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3BEAB6D-16F9-499A-9DE9-D376162CEF6F}"/>
              </a:ext>
            </a:extLst>
          </p:cNvPr>
          <p:cNvPicPr>
            <a:picLocks noChangeAspect="1"/>
          </p:cNvPicPr>
          <p:nvPr/>
        </p:nvPicPr>
        <p:blipFill>
          <a:blip r:embed="rId5"/>
          <a:stretch>
            <a:fillRect/>
          </a:stretch>
        </p:blipFill>
        <p:spPr>
          <a:xfrm>
            <a:off x="9520110" y="5976815"/>
            <a:ext cx="2500660" cy="881185"/>
          </a:xfrm>
          <a:prstGeom prst="rect">
            <a:avLst/>
          </a:prstGeom>
        </p:spPr>
      </p:pic>
      <p:pic>
        <p:nvPicPr>
          <p:cNvPr id="1030" name="Picture 6" descr="Positive Psychology Initiatives | Authentic Happiness">
            <a:extLst>
              <a:ext uri="{FF2B5EF4-FFF2-40B4-BE49-F238E27FC236}">
                <a16:creationId xmlns:a16="http://schemas.microsoft.com/office/drawing/2014/main" id="{E7FFF581-BCAC-4209-B9CF-F94283DCC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8773" y="4775333"/>
            <a:ext cx="3763674" cy="1624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DF] Lists and thresholds: comparing our theory of human need with Nussbaum&amp;#39;s  capabilities approach | Semantic Scholar">
            <a:extLst>
              <a:ext uri="{FF2B5EF4-FFF2-40B4-BE49-F238E27FC236}">
                <a16:creationId xmlns:a16="http://schemas.microsoft.com/office/drawing/2014/main" id="{06EA8142-83F2-49FF-BB7F-2ED8043514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251" y="2111249"/>
            <a:ext cx="3073485" cy="450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51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5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lstStyle/>
          <a:p>
            <a:r>
              <a:rPr lang="en-US" dirty="0"/>
              <a:t>Key Takeaways from Theories of Need</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16368" y="1509354"/>
            <a:ext cx="10353762" cy="4058751"/>
          </a:xfrm>
        </p:spPr>
        <p:txBody>
          <a:bodyPr/>
          <a:lstStyle/>
          <a:p>
            <a:r>
              <a:rPr lang="en-US" sz="3200" dirty="0"/>
              <a:t>Needs (universal) v. satisfiers (culturally dependent)</a:t>
            </a:r>
          </a:p>
          <a:p>
            <a:r>
              <a:rPr lang="en-US" sz="3200" dirty="0"/>
              <a:t>Participative (involved those being measured)</a:t>
            </a:r>
          </a:p>
          <a:p>
            <a:endParaRPr lang="en-US" dirty="0"/>
          </a:p>
        </p:txBody>
      </p:sp>
      <p:sp>
        <p:nvSpPr>
          <p:cNvPr id="4" name="Slide Number Placeholder 3">
            <a:extLst>
              <a:ext uri="{FF2B5EF4-FFF2-40B4-BE49-F238E27FC236}">
                <a16:creationId xmlns:a16="http://schemas.microsoft.com/office/drawing/2014/main" id="{85375C4C-3A61-4D09-A8A4-A1E1C22391F6}"/>
              </a:ext>
            </a:extLst>
          </p:cNvPr>
          <p:cNvSpPr>
            <a:spLocks noGrp="1"/>
          </p:cNvSpPr>
          <p:nvPr>
            <p:ph type="sldNum" sz="quarter" idx="12"/>
          </p:nvPr>
        </p:nvSpPr>
        <p:spPr/>
        <p:txBody>
          <a:bodyPr/>
          <a:lstStyle/>
          <a:p>
            <a:fld id="{F835488D-5DA2-45B5-A4A4-7339B26D131D}" type="slidenum">
              <a:rPr lang="en-US" smtClean="0"/>
              <a:t>168</a:t>
            </a:fld>
            <a:endParaRPr lang="en-US"/>
          </a:p>
        </p:txBody>
      </p:sp>
      <p:sp>
        <p:nvSpPr>
          <p:cNvPr id="5" name="Explosion: 8 Points 4">
            <a:extLst>
              <a:ext uri="{FF2B5EF4-FFF2-40B4-BE49-F238E27FC236}">
                <a16:creationId xmlns:a16="http://schemas.microsoft.com/office/drawing/2014/main" id="{CEAC28E6-26D4-4DD4-9AE1-91E975FD6CDB}"/>
              </a:ext>
            </a:extLst>
          </p:cNvPr>
          <p:cNvSpPr/>
          <p:nvPr/>
        </p:nvSpPr>
        <p:spPr>
          <a:xfrm>
            <a:off x="4123366" y="3046054"/>
            <a:ext cx="6759787" cy="2897546"/>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PI system for mediating participative needs assessment </a:t>
            </a:r>
          </a:p>
        </p:txBody>
      </p:sp>
    </p:spTree>
    <p:extLst>
      <p:ext uri="{BB962C8B-B14F-4D97-AF65-F5344CB8AC3E}">
        <p14:creationId xmlns:p14="http://schemas.microsoft.com/office/powerpoint/2010/main" val="2671915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Self-as-Needs</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169</a:t>
            </a:fld>
            <a:endParaRPr lang="en-US"/>
          </a:p>
        </p:txBody>
      </p:sp>
      <p:sp>
        <p:nvSpPr>
          <p:cNvPr id="4" name="Content Placeholder 4">
            <a:extLst>
              <a:ext uri="{FF2B5EF4-FFF2-40B4-BE49-F238E27FC236}">
                <a16:creationId xmlns:a16="http://schemas.microsoft.com/office/drawing/2014/main" id="{6811B75B-ACF4-469D-866A-6EC40D74B59B}"/>
              </a:ext>
            </a:extLst>
          </p:cNvPr>
          <p:cNvSpPr txBox="1">
            <a:spLocks/>
          </p:cNvSpPr>
          <p:nvPr/>
        </p:nvSpPr>
        <p:spPr>
          <a:xfrm>
            <a:off x="913795" y="1732449"/>
            <a:ext cx="9512158" cy="405875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200" dirty="0"/>
              <a:t>Two entities (needs and satisfiers)</a:t>
            </a:r>
          </a:p>
          <a:p>
            <a:pPr marL="36900" indent="0">
              <a:buNone/>
            </a:pPr>
            <a:r>
              <a:rPr lang="en-US" sz="4400" dirty="0">
                <a:sym typeface="Wingdings" panose="05000000000000000000" pitchFamily="2" charset="2"/>
              </a:rPr>
              <a:t>+</a:t>
            </a:r>
            <a:r>
              <a:rPr lang="en-US" sz="3200" dirty="0">
                <a:sym typeface="Wingdings" panose="05000000000000000000" pitchFamily="2" charset="2"/>
              </a:rPr>
              <a:t> complex relationships between needs and satisfiers</a:t>
            </a:r>
          </a:p>
          <a:p>
            <a:pPr marL="36900" indent="0">
              <a:buNone/>
            </a:pPr>
            <a:r>
              <a:rPr lang="en-US" sz="3200" dirty="0">
                <a:sym typeface="Wingdings" panose="05000000000000000000" pitchFamily="2" charset="2"/>
              </a:rPr>
              <a:t> bipartite network representation of an individual’s needs (need landscape)</a:t>
            </a:r>
          </a:p>
        </p:txBody>
      </p:sp>
    </p:spTree>
    <p:extLst>
      <p:ext uri="{BB962C8B-B14F-4D97-AF65-F5344CB8AC3E}">
        <p14:creationId xmlns:p14="http://schemas.microsoft.com/office/powerpoint/2010/main" val="1769230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Research Question</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17</a:t>
            </a:fld>
            <a:endParaRPr lang="en-US"/>
          </a:p>
        </p:txBody>
      </p:sp>
      <p:sp>
        <p:nvSpPr>
          <p:cNvPr id="4" name="Content Placeholder 4">
            <a:extLst>
              <a:ext uri="{FF2B5EF4-FFF2-40B4-BE49-F238E27FC236}">
                <a16:creationId xmlns:a16="http://schemas.microsoft.com/office/drawing/2014/main" id="{6811B75B-ACF4-469D-866A-6EC40D74B59B}"/>
              </a:ext>
            </a:extLst>
          </p:cNvPr>
          <p:cNvSpPr txBox="1">
            <a:spLocks/>
          </p:cNvSpPr>
          <p:nvPr/>
        </p:nvSpPr>
        <p:spPr>
          <a:xfrm>
            <a:off x="913795" y="1732449"/>
            <a:ext cx="9512158" cy="405875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600" dirty="0">
                <a:sym typeface="Wingdings" panose="05000000000000000000" pitchFamily="2" charset="2"/>
              </a:rPr>
              <a:t>How could a personal informatics system support data collection, visualization, and reflection on need and satisfaction in daily life?</a:t>
            </a:r>
          </a:p>
          <a:p>
            <a:pPr marL="36900" indent="0">
              <a:buNone/>
            </a:pPr>
            <a:endParaRPr lang="en-US" sz="3600" dirty="0">
              <a:sym typeface="Wingdings" panose="05000000000000000000" pitchFamily="2" charset="2"/>
            </a:endParaRPr>
          </a:p>
        </p:txBody>
      </p:sp>
    </p:spTree>
    <p:extLst>
      <p:ext uri="{BB962C8B-B14F-4D97-AF65-F5344CB8AC3E}">
        <p14:creationId xmlns:p14="http://schemas.microsoft.com/office/powerpoint/2010/main" val="85473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1015107" y="0"/>
            <a:ext cx="10353762" cy="970450"/>
          </a:xfrm>
        </p:spPr>
        <p:txBody>
          <a:bodyPr/>
          <a:lstStyle/>
          <a:p>
            <a:r>
              <a:rPr lang="en-US" dirty="0"/>
              <a:t>Self-as-Needs</a:t>
            </a:r>
          </a:p>
        </p:txBody>
      </p:sp>
      <p:sp>
        <p:nvSpPr>
          <p:cNvPr id="11" name="Slide Number Placeholder 10">
            <a:extLst>
              <a:ext uri="{FF2B5EF4-FFF2-40B4-BE49-F238E27FC236}">
                <a16:creationId xmlns:a16="http://schemas.microsoft.com/office/drawing/2014/main" id="{85FABF67-B663-4646-94BC-62C18AD077AD}"/>
              </a:ext>
            </a:extLst>
          </p:cNvPr>
          <p:cNvSpPr>
            <a:spLocks noGrp="1"/>
          </p:cNvSpPr>
          <p:nvPr>
            <p:ph type="sldNum" sz="quarter" idx="12"/>
          </p:nvPr>
        </p:nvSpPr>
        <p:spPr/>
        <p:txBody>
          <a:bodyPr/>
          <a:lstStyle/>
          <a:p>
            <a:fld id="{F835488D-5DA2-45B5-A4A4-7339B26D131D}" type="slidenum">
              <a:rPr lang="en-US" smtClean="0"/>
              <a:t>170</a:t>
            </a:fld>
            <a:endParaRPr lang="en-US"/>
          </a:p>
        </p:txBody>
      </p:sp>
      <p:pic>
        <p:nvPicPr>
          <p:cNvPr id="8" name="Picture 7">
            <a:extLst>
              <a:ext uri="{FF2B5EF4-FFF2-40B4-BE49-F238E27FC236}">
                <a16:creationId xmlns:a16="http://schemas.microsoft.com/office/drawing/2014/main" id="{D6225F65-48CC-4F79-A25A-3F1A7770F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131" y="970450"/>
            <a:ext cx="3796379" cy="5641632"/>
          </a:xfrm>
          <a:prstGeom prst="rect">
            <a:avLst/>
          </a:prstGeom>
        </p:spPr>
      </p:pic>
      <p:pic>
        <p:nvPicPr>
          <p:cNvPr id="10" name="Picture 9" descr="Diagram, schematic&#10;&#10;Description automatically generated">
            <a:extLst>
              <a:ext uri="{FF2B5EF4-FFF2-40B4-BE49-F238E27FC236}">
                <a16:creationId xmlns:a16="http://schemas.microsoft.com/office/drawing/2014/main" id="{7801296C-0301-42EA-9BD5-6A93E7ED3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427" y="2541912"/>
            <a:ext cx="3305697" cy="3573138"/>
          </a:xfrm>
          <a:prstGeom prst="rect">
            <a:avLst/>
          </a:prstGeom>
        </p:spPr>
      </p:pic>
      <p:pic>
        <p:nvPicPr>
          <p:cNvPr id="6" name="Picture 5" descr="Diagram&#10;&#10;Description automatically generated">
            <a:extLst>
              <a:ext uri="{FF2B5EF4-FFF2-40B4-BE49-F238E27FC236}">
                <a16:creationId xmlns:a16="http://schemas.microsoft.com/office/drawing/2014/main" id="{A1AF7C8F-53AC-4C94-A3A7-C1324A626E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4336" y="1806774"/>
            <a:ext cx="6584643" cy="1874460"/>
          </a:xfrm>
          <a:prstGeom prst="rect">
            <a:avLst/>
          </a:prstGeom>
        </p:spPr>
      </p:pic>
      <p:pic>
        <p:nvPicPr>
          <p:cNvPr id="7" name="Picture 6">
            <a:extLst>
              <a:ext uri="{FF2B5EF4-FFF2-40B4-BE49-F238E27FC236}">
                <a16:creationId xmlns:a16="http://schemas.microsoft.com/office/drawing/2014/main" id="{346FB267-ABF6-4980-BFB7-4E7F17A035B9}"/>
              </a:ext>
            </a:extLst>
          </p:cNvPr>
          <p:cNvPicPr>
            <a:picLocks noChangeAspect="1"/>
          </p:cNvPicPr>
          <p:nvPr/>
        </p:nvPicPr>
        <p:blipFill>
          <a:blip r:embed="rId6"/>
          <a:stretch>
            <a:fillRect/>
          </a:stretch>
        </p:blipFill>
        <p:spPr>
          <a:xfrm>
            <a:off x="6932950" y="3741859"/>
            <a:ext cx="3227413" cy="812211"/>
          </a:xfrm>
          <a:prstGeom prst="rect">
            <a:avLst/>
          </a:prstGeom>
        </p:spPr>
      </p:pic>
    </p:spTree>
    <p:extLst>
      <p:ext uri="{BB962C8B-B14F-4D97-AF65-F5344CB8AC3E}">
        <p14:creationId xmlns:p14="http://schemas.microsoft.com/office/powerpoint/2010/main" val="71285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171</a:t>
            </a:fld>
            <a:endParaRPr lang="en-US"/>
          </a:p>
        </p:txBody>
      </p:sp>
      <p:sp>
        <p:nvSpPr>
          <p:cNvPr id="4" name="Content Placeholder 4">
            <a:extLst>
              <a:ext uri="{FF2B5EF4-FFF2-40B4-BE49-F238E27FC236}">
                <a16:creationId xmlns:a16="http://schemas.microsoft.com/office/drawing/2014/main" id="{6811B75B-ACF4-469D-866A-6EC40D74B59B}"/>
              </a:ext>
            </a:extLst>
          </p:cNvPr>
          <p:cNvSpPr txBox="1">
            <a:spLocks/>
          </p:cNvSpPr>
          <p:nvPr/>
        </p:nvSpPr>
        <p:spPr>
          <a:xfrm>
            <a:off x="877936" y="445564"/>
            <a:ext cx="9512158" cy="405875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200" dirty="0"/>
              <a:t>What might it mean to develop the self-as-needs?</a:t>
            </a:r>
          </a:p>
        </p:txBody>
      </p:sp>
    </p:spTree>
    <p:extLst>
      <p:ext uri="{BB962C8B-B14F-4D97-AF65-F5344CB8AC3E}">
        <p14:creationId xmlns:p14="http://schemas.microsoft.com/office/powerpoint/2010/main" val="180120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9119" y="2133600"/>
            <a:ext cx="10353762" cy="970450"/>
          </a:xfrm>
        </p:spPr>
        <p:txBody>
          <a:bodyPr>
            <a:normAutofit fontScale="90000"/>
          </a:bodyPr>
          <a:lstStyle/>
          <a:p>
            <a:r>
              <a:rPr lang="en-US" sz="6000" dirty="0"/>
              <a:t>Speculation warning!</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172</a:t>
            </a:fld>
            <a:endParaRPr lang="en-US"/>
          </a:p>
        </p:txBody>
      </p:sp>
    </p:spTree>
    <p:extLst>
      <p:ext uri="{BB962C8B-B14F-4D97-AF65-F5344CB8AC3E}">
        <p14:creationId xmlns:p14="http://schemas.microsoft.com/office/powerpoint/2010/main" val="2043975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173</a:t>
            </a:fld>
            <a:endParaRPr lang="en-US"/>
          </a:p>
        </p:txBody>
      </p:sp>
      <p:sp>
        <p:nvSpPr>
          <p:cNvPr id="4" name="Content Placeholder 4">
            <a:extLst>
              <a:ext uri="{FF2B5EF4-FFF2-40B4-BE49-F238E27FC236}">
                <a16:creationId xmlns:a16="http://schemas.microsoft.com/office/drawing/2014/main" id="{6811B75B-ACF4-469D-866A-6EC40D74B59B}"/>
              </a:ext>
            </a:extLst>
          </p:cNvPr>
          <p:cNvSpPr txBox="1">
            <a:spLocks/>
          </p:cNvSpPr>
          <p:nvPr/>
        </p:nvSpPr>
        <p:spPr>
          <a:xfrm>
            <a:off x="877936" y="445564"/>
            <a:ext cx="9512158" cy="405875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200" dirty="0"/>
              <a:t>What might it mean to develop the self-as-needs?</a:t>
            </a:r>
          </a:p>
        </p:txBody>
      </p:sp>
      <p:pic>
        <p:nvPicPr>
          <p:cNvPr id="5" name="Picture 2" descr="Part 1: How To Be An Adult— Kegan&amp;#39;s Theory of Adult Development | by Natali  Morad | Medium">
            <a:extLst>
              <a:ext uri="{FF2B5EF4-FFF2-40B4-BE49-F238E27FC236}">
                <a16:creationId xmlns:a16="http://schemas.microsoft.com/office/drawing/2014/main" id="{FE9D4F57-1E3F-4E39-B724-68B4F8A69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693" y="1576890"/>
            <a:ext cx="9424557" cy="47073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10699B1-817C-4712-AB61-E82864C69501}"/>
              </a:ext>
            </a:extLst>
          </p:cNvPr>
          <p:cNvSpPr txBox="1"/>
          <p:nvPr/>
        </p:nvSpPr>
        <p:spPr>
          <a:xfrm>
            <a:off x="1371601" y="1135840"/>
            <a:ext cx="3164540" cy="369332"/>
          </a:xfrm>
          <a:prstGeom prst="rect">
            <a:avLst/>
          </a:prstGeom>
          <a:noFill/>
        </p:spPr>
        <p:txBody>
          <a:bodyPr wrap="square" rtlCol="0">
            <a:spAutoFit/>
          </a:bodyPr>
          <a:lstStyle/>
          <a:p>
            <a:r>
              <a:rPr lang="en-US" dirty="0"/>
              <a:t>socialized need landscape</a:t>
            </a:r>
          </a:p>
        </p:txBody>
      </p:sp>
      <p:sp>
        <p:nvSpPr>
          <p:cNvPr id="9" name="TextBox 8">
            <a:extLst>
              <a:ext uri="{FF2B5EF4-FFF2-40B4-BE49-F238E27FC236}">
                <a16:creationId xmlns:a16="http://schemas.microsoft.com/office/drawing/2014/main" id="{CE8EC2AF-959F-4CAA-886D-B0D4CF6B73B0}"/>
              </a:ext>
            </a:extLst>
          </p:cNvPr>
          <p:cNvSpPr txBox="1"/>
          <p:nvPr/>
        </p:nvSpPr>
        <p:spPr>
          <a:xfrm>
            <a:off x="4298577" y="1133162"/>
            <a:ext cx="3164540" cy="369332"/>
          </a:xfrm>
          <a:prstGeom prst="rect">
            <a:avLst/>
          </a:prstGeom>
          <a:noFill/>
        </p:spPr>
        <p:txBody>
          <a:bodyPr wrap="square" rtlCol="0">
            <a:spAutoFit/>
          </a:bodyPr>
          <a:lstStyle/>
          <a:p>
            <a:r>
              <a:rPr lang="en-US" dirty="0"/>
              <a:t>self-authoring need landscape</a:t>
            </a:r>
          </a:p>
        </p:txBody>
      </p:sp>
      <p:sp>
        <p:nvSpPr>
          <p:cNvPr id="10" name="TextBox 9">
            <a:extLst>
              <a:ext uri="{FF2B5EF4-FFF2-40B4-BE49-F238E27FC236}">
                <a16:creationId xmlns:a16="http://schemas.microsoft.com/office/drawing/2014/main" id="{4261C7B6-5DD6-48B2-B249-16A8C0FBB457}"/>
              </a:ext>
            </a:extLst>
          </p:cNvPr>
          <p:cNvSpPr txBox="1"/>
          <p:nvPr/>
        </p:nvSpPr>
        <p:spPr>
          <a:xfrm>
            <a:off x="7489709" y="1157394"/>
            <a:ext cx="3516297" cy="369332"/>
          </a:xfrm>
          <a:prstGeom prst="rect">
            <a:avLst/>
          </a:prstGeom>
          <a:noFill/>
        </p:spPr>
        <p:txBody>
          <a:bodyPr wrap="square" rtlCol="0">
            <a:spAutoFit/>
          </a:bodyPr>
          <a:lstStyle/>
          <a:p>
            <a:r>
              <a:rPr lang="en-US" dirty="0"/>
              <a:t>transforming need landscape (?)</a:t>
            </a:r>
          </a:p>
        </p:txBody>
      </p:sp>
      <p:sp>
        <p:nvSpPr>
          <p:cNvPr id="11" name="Multiplication Sign 10">
            <a:extLst>
              <a:ext uri="{FF2B5EF4-FFF2-40B4-BE49-F238E27FC236}">
                <a16:creationId xmlns:a16="http://schemas.microsoft.com/office/drawing/2014/main" id="{2163ACA7-700E-420A-8FD3-98FB229EE03F}"/>
              </a:ext>
            </a:extLst>
          </p:cNvPr>
          <p:cNvSpPr/>
          <p:nvPr/>
        </p:nvSpPr>
        <p:spPr>
          <a:xfrm>
            <a:off x="3332478" y="1526726"/>
            <a:ext cx="779929" cy="32272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Multiplication Sign 11">
            <a:extLst>
              <a:ext uri="{FF2B5EF4-FFF2-40B4-BE49-F238E27FC236}">
                <a16:creationId xmlns:a16="http://schemas.microsoft.com/office/drawing/2014/main" id="{2D8974F6-E39A-4607-9504-A237D433B949}"/>
              </a:ext>
            </a:extLst>
          </p:cNvPr>
          <p:cNvSpPr/>
          <p:nvPr/>
        </p:nvSpPr>
        <p:spPr>
          <a:xfrm>
            <a:off x="6566949" y="1552658"/>
            <a:ext cx="779929" cy="32272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Multiplication Sign 12">
            <a:extLst>
              <a:ext uri="{FF2B5EF4-FFF2-40B4-BE49-F238E27FC236}">
                <a16:creationId xmlns:a16="http://schemas.microsoft.com/office/drawing/2014/main" id="{75DE0AC6-8379-4FE3-B0B8-10F1A8017373}"/>
              </a:ext>
            </a:extLst>
          </p:cNvPr>
          <p:cNvSpPr/>
          <p:nvPr/>
        </p:nvSpPr>
        <p:spPr>
          <a:xfrm>
            <a:off x="9636757" y="1526726"/>
            <a:ext cx="779929" cy="32272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98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animBg="1"/>
      <p:bldP spid="12" grpId="0" animBg="1"/>
      <p:bldP spid="13"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174</a:t>
            </a:fld>
            <a:endParaRPr lang="en-US"/>
          </a:p>
        </p:txBody>
      </p:sp>
      <p:sp>
        <p:nvSpPr>
          <p:cNvPr id="4" name="Content Placeholder 4">
            <a:extLst>
              <a:ext uri="{FF2B5EF4-FFF2-40B4-BE49-F238E27FC236}">
                <a16:creationId xmlns:a16="http://schemas.microsoft.com/office/drawing/2014/main" id="{6811B75B-ACF4-469D-866A-6EC40D74B59B}"/>
              </a:ext>
            </a:extLst>
          </p:cNvPr>
          <p:cNvSpPr txBox="1">
            <a:spLocks/>
          </p:cNvSpPr>
          <p:nvPr/>
        </p:nvSpPr>
        <p:spPr>
          <a:xfrm>
            <a:off x="877936" y="445564"/>
            <a:ext cx="9512158" cy="405875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200" dirty="0"/>
              <a:t>What might it mean to develop the self-as-needs?</a:t>
            </a:r>
          </a:p>
        </p:txBody>
      </p:sp>
      <p:sp>
        <p:nvSpPr>
          <p:cNvPr id="10" name="TextBox 9">
            <a:extLst>
              <a:ext uri="{FF2B5EF4-FFF2-40B4-BE49-F238E27FC236}">
                <a16:creationId xmlns:a16="http://schemas.microsoft.com/office/drawing/2014/main" id="{4261C7B6-5DD6-48B2-B249-16A8C0FBB457}"/>
              </a:ext>
            </a:extLst>
          </p:cNvPr>
          <p:cNvSpPr txBox="1"/>
          <p:nvPr/>
        </p:nvSpPr>
        <p:spPr>
          <a:xfrm>
            <a:off x="2943536" y="2474939"/>
            <a:ext cx="6774205" cy="1200329"/>
          </a:xfrm>
          <a:prstGeom prst="rect">
            <a:avLst/>
          </a:prstGeom>
          <a:noFill/>
        </p:spPr>
        <p:txBody>
          <a:bodyPr wrap="square" rtlCol="0">
            <a:spAutoFit/>
          </a:bodyPr>
          <a:lstStyle/>
          <a:p>
            <a:r>
              <a:rPr lang="en-US" sz="3600" dirty="0"/>
              <a:t>Shifting one’s needs and satisfiers from subject to object</a:t>
            </a:r>
          </a:p>
        </p:txBody>
      </p:sp>
      <p:sp>
        <p:nvSpPr>
          <p:cNvPr id="14" name="TextBox 13">
            <a:extLst>
              <a:ext uri="{FF2B5EF4-FFF2-40B4-BE49-F238E27FC236}">
                <a16:creationId xmlns:a16="http://schemas.microsoft.com/office/drawing/2014/main" id="{D52F4BF3-68BE-4ECB-A452-6EA235547C81}"/>
              </a:ext>
            </a:extLst>
          </p:cNvPr>
          <p:cNvSpPr txBox="1"/>
          <p:nvPr/>
        </p:nvSpPr>
        <p:spPr>
          <a:xfrm>
            <a:off x="2943536" y="4166274"/>
            <a:ext cx="8047193" cy="1754326"/>
          </a:xfrm>
          <a:prstGeom prst="rect">
            <a:avLst/>
          </a:prstGeom>
          <a:noFill/>
        </p:spPr>
        <p:txBody>
          <a:bodyPr wrap="square" rtlCol="0">
            <a:spAutoFit/>
          </a:bodyPr>
          <a:lstStyle/>
          <a:p>
            <a:r>
              <a:rPr lang="en-US" sz="3600" dirty="0"/>
              <a:t>Seeing one’s needs and satisfiers as the needs and satisfiers of one individual in a larger social system</a:t>
            </a:r>
          </a:p>
        </p:txBody>
      </p:sp>
    </p:spTree>
    <p:extLst>
      <p:ext uri="{BB962C8B-B14F-4D97-AF65-F5344CB8AC3E}">
        <p14:creationId xmlns:p14="http://schemas.microsoft.com/office/powerpoint/2010/main" val="54894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7629850D-9F5D-4E1D-814C-1D10D882EB40}"/>
              </a:ext>
            </a:extLst>
          </p:cNvPr>
          <p:cNvSpPr txBox="1">
            <a:spLocks/>
          </p:cNvSpPr>
          <p:nvPr/>
        </p:nvSpPr>
        <p:spPr>
          <a:xfrm>
            <a:off x="919119" y="14567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PI for Self-as-Needs Development</a:t>
            </a:r>
          </a:p>
        </p:txBody>
      </p:sp>
      <p:pic>
        <p:nvPicPr>
          <p:cNvPr id="18" name="Picture 2" descr="Man Head Silhouette - Free vector graphic on Pixabay">
            <a:extLst>
              <a:ext uri="{FF2B5EF4-FFF2-40B4-BE49-F238E27FC236}">
                <a16:creationId xmlns:a16="http://schemas.microsoft.com/office/drawing/2014/main" id="{D98672AD-BC28-42A5-BB6F-E9010D594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250" y="1860702"/>
            <a:ext cx="2604518" cy="34726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Phone vector illustration | Free SVG">
            <a:extLst>
              <a:ext uri="{FF2B5EF4-FFF2-40B4-BE49-F238E27FC236}">
                <a16:creationId xmlns:a16="http://schemas.microsoft.com/office/drawing/2014/main" id="{0B4F040A-DA39-462E-924E-CD449A99B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58" y="4608095"/>
            <a:ext cx="1156614" cy="1173822"/>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Curved Left 20">
            <a:extLst>
              <a:ext uri="{FF2B5EF4-FFF2-40B4-BE49-F238E27FC236}">
                <a16:creationId xmlns:a16="http://schemas.microsoft.com/office/drawing/2014/main" id="{66A2E3D8-81D1-49F2-A92E-CB35CAB54A28}"/>
              </a:ext>
            </a:extLst>
          </p:cNvPr>
          <p:cNvSpPr/>
          <p:nvPr/>
        </p:nvSpPr>
        <p:spPr>
          <a:xfrm rot="4030821">
            <a:off x="6628083" y="4367348"/>
            <a:ext cx="544606" cy="2145421"/>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row: Curved Left 21">
            <a:extLst>
              <a:ext uri="{FF2B5EF4-FFF2-40B4-BE49-F238E27FC236}">
                <a16:creationId xmlns:a16="http://schemas.microsoft.com/office/drawing/2014/main" id="{7FF07945-668A-4FF5-9AB8-8C565C9E983D}"/>
              </a:ext>
            </a:extLst>
          </p:cNvPr>
          <p:cNvSpPr/>
          <p:nvPr/>
        </p:nvSpPr>
        <p:spPr>
          <a:xfrm rot="14261473">
            <a:off x="5855160" y="3043439"/>
            <a:ext cx="544606" cy="1951211"/>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77B6D4CE-AB22-4C62-8517-F097FFC33E00}"/>
              </a:ext>
            </a:extLst>
          </p:cNvPr>
          <p:cNvSpPr txBox="1"/>
          <p:nvPr/>
        </p:nvSpPr>
        <p:spPr>
          <a:xfrm>
            <a:off x="5722524" y="3906985"/>
            <a:ext cx="1382570"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Reflection prompts</a:t>
            </a:r>
          </a:p>
        </p:txBody>
      </p:sp>
      <p:sp>
        <p:nvSpPr>
          <p:cNvPr id="24" name="Cloud 23">
            <a:extLst>
              <a:ext uri="{FF2B5EF4-FFF2-40B4-BE49-F238E27FC236}">
                <a16:creationId xmlns:a16="http://schemas.microsoft.com/office/drawing/2014/main" id="{A8BAB814-086A-4B61-905F-6EE1DD98D12F}"/>
              </a:ext>
            </a:extLst>
          </p:cNvPr>
          <p:cNvSpPr/>
          <p:nvPr/>
        </p:nvSpPr>
        <p:spPr>
          <a:xfrm>
            <a:off x="7535507" y="2424678"/>
            <a:ext cx="1537990" cy="921198"/>
          </a:xfrm>
          <a:prstGeom prst="cloud">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Reflection</a:t>
            </a:r>
            <a:endParaRPr kumimoji="0" lang="en-US" sz="3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Arrow: Curved Left 24">
            <a:extLst>
              <a:ext uri="{FF2B5EF4-FFF2-40B4-BE49-F238E27FC236}">
                <a16:creationId xmlns:a16="http://schemas.microsoft.com/office/drawing/2014/main" id="{E18947D0-0FF5-4B5A-8978-A5460B72F521}"/>
              </a:ext>
            </a:extLst>
          </p:cNvPr>
          <p:cNvSpPr/>
          <p:nvPr/>
        </p:nvSpPr>
        <p:spPr>
          <a:xfrm rot="8598820">
            <a:off x="3905630" y="2822363"/>
            <a:ext cx="855610" cy="2516590"/>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Arrow: Curved Left 25">
            <a:extLst>
              <a:ext uri="{FF2B5EF4-FFF2-40B4-BE49-F238E27FC236}">
                <a16:creationId xmlns:a16="http://schemas.microsoft.com/office/drawing/2014/main" id="{EDAFA9F1-7239-4FE8-A898-5C9D6EF22545}"/>
              </a:ext>
            </a:extLst>
          </p:cNvPr>
          <p:cNvSpPr/>
          <p:nvPr/>
        </p:nvSpPr>
        <p:spPr>
          <a:xfrm rot="16567324">
            <a:off x="6786105" y="732555"/>
            <a:ext cx="544606" cy="1674339"/>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4C47A4AE-A80F-4D4F-8C19-46A47486FAC5}"/>
              </a:ext>
            </a:extLst>
          </p:cNvPr>
          <p:cNvSpPr txBox="1"/>
          <p:nvPr/>
        </p:nvSpPr>
        <p:spPr>
          <a:xfrm>
            <a:off x="6204619" y="4921882"/>
            <a:ext cx="1382570"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Reflection results</a:t>
            </a:r>
          </a:p>
        </p:txBody>
      </p:sp>
      <p:sp>
        <p:nvSpPr>
          <p:cNvPr id="28" name="Arrow: Curved Left 27">
            <a:extLst>
              <a:ext uri="{FF2B5EF4-FFF2-40B4-BE49-F238E27FC236}">
                <a16:creationId xmlns:a16="http://schemas.microsoft.com/office/drawing/2014/main" id="{F35C370F-7630-4CDE-9758-5467928843C7}"/>
              </a:ext>
            </a:extLst>
          </p:cNvPr>
          <p:cNvSpPr/>
          <p:nvPr/>
        </p:nvSpPr>
        <p:spPr>
          <a:xfrm rot="4728758">
            <a:off x="6872211" y="4625312"/>
            <a:ext cx="1051599" cy="3207900"/>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37BE7847-6507-4113-BD33-BEE5A30A8EDE}"/>
              </a:ext>
            </a:extLst>
          </p:cNvPr>
          <p:cNvSpPr txBox="1"/>
          <p:nvPr/>
        </p:nvSpPr>
        <p:spPr>
          <a:xfrm>
            <a:off x="6749507" y="6007780"/>
            <a:ext cx="1382570"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Objective data about life</a:t>
            </a:r>
          </a:p>
        </p:txBody>
      </p:sp>
      <p:sp>
        <p:nvSpPr>
          <p:cNvPr id="30" name="TextBox 29">
            <a:extLst>
              <a:ext uri="{FF2B5EF4-FFF2-40B4-BE49-F238E27FC236}">
                <a16:creationId xmlns:a16="http://schemas.microsoft.com/office/drawing/2014/main" id="{8BBD1CC7-1586-48D5-B7FE-9471EE3D5FD4}"/>
              </a:ext>
            </a:extLst>
          </p:cNvPr>
          <p:cNvSpPr txBox="1"/>
          <p:nvPr/>
        </p:nvSpPr>
        <p:spPr>
          <a:xfrm>
            <a:off x="3211851" y="3929704"/>
            <a:ext cx="1382570" cy="323165"/>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p:txBody>
      </p:sp>
      <p:sp>
        <p:nvSpPr>
          <p:cNvPr id="32" name="TextBox 31">
            <a:extLst>
              <a:ext uri="{FF2B5EF4-FFF2-40B4-BE49-F238E27FC236}">
                <a16:creationId xmlns:a16="http://schemas.microsoft.com/office/drawing/2014/main" id="{710102C4-54DC-46EB-8F06-A6B154F3B907}"/>
              </a:ext>
            </a:extLst>
          </p:cNvPr>
          <p:cNvSpPr txBox="1"/>
          <p:nvPr/>
        </p:nvSpPr>
        <p:spPr>
          <a:xfrm>
            <a:off x="7560683" y="1028504"/>
            <a:ext cx="1752996"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Confront mental models with viz</a:t>
            </a:r>
          </a:p>
        </p:txBody>
      </p:sp>
      <p:sp>
        <p:nvSpPr>
          <p:cNvPr id="33" name="TextBox 32">
            <a:extLst>
              <a:ext uri="{FF2B5EF4-FFF2-40B4-BE49-F238E27FC236}">
                <a16:creationId xmlns:a16="http://schemas.microsoft.com/office/drawing/2014/main" id="{9217E5F6-B8E4-4E47-B834-D5C5709C00CE}"/>
              </a:ext>
            </a:extLst>
          </p:cNvPr>
          <p:cNvSpPr txBox="1"/>
          <p:nvPr/>
        </p:nvSpPr>
        <p:spPr>
          <a:xfrm>
            <a:off x="4701044" y="5232330"/>
            <a:ext cx="754235"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PI System</a:t>
            </a:r>
          </a:p>
        </p:txBody>
      </p:sp>
      <p:pic>
        <p:nvPicPr>
          <p:cNvPr id="34" name="Picture 33">
            <a:extLst>
              <a:ext uri="{FF2B5EF4-FFF2-40B4-BE49-F238E27FC236}">
                <a16:creationId xmlns:a16="http://schemas.microsoft.com/office/drawing/2014/main" id="{AF8F757C-3027-43AB-8FD2-CA5665E954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0884" y="1221338"/>
            <a:ext cx="1555183" cy="2311089"/>
          </a:xfrm>
          <a:prstGeom prst="rect">
            <a:avLst/>
          </a:prstGeom>
        </p:spPr>
      </p:pic>
      <p:sp>
        <p:nvSpPr>
          <p:cNvPr id="31" name="TextBox 30">
            <a:extLst>
              <a:ext uri="{FF2B5EF4-FFF2-40B4-BE49-F238E27FC236}">
                <a16:creationId xmlns:a16="http://schemas.microsoft.com/office/drawing/2014/main" id="{48331918-A8DF-4746-B529-58147918D598}"/>
              </a:ext>
            </a:extLst>
          </p:cNvPr>
          <p:cNvSpPr txBox="1"/>
          <p:nvPr/>
        </p:nvSpPr>
        <p:spPr>
          <a:xfrm>
            <a:off x="3468538" y="839407"/>
            <a:ext cx="2782704" cy="323165"/>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External Representation(s) of Self</a:t>
            </a:r>
          </a:p>
        </p:txBody>
      </p:sp>
      <p:pic>
        <p:nvPicPr>
          <p:cNvPr id="3" name="Picture 2" descr="Graphical user interface, text, application, email&#10;&#10;Description automatically generated">
            <a:extLst>
              <a:ext uri="{FF2B5EF4-FFF2-40B4-BE49-F238E27FC236}">
                <a16:creationId xmlns:a16="http://schemas.microsoft.com/office/drawing/2014/main" id="{F1364502-60E3-433E-8E77-5010FB6EF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734" y="817386"/>
            <a:ext cx="6326015" cy="2977986"/>
          </a:xfrm>
          <a:prstGeom prst="rect">
            <a:avLst/>
          </a:prstGeom>
        </p:spPr>
      </p:pic>
      <p:pic>
        <p:nvPicPr>
          <p:cNvPr id="5122" name="Picture 2" descr="Mint Review | PCMag">
            <a:extLst>
              <a:ext uri="{FF2B5EF4-FFF2-40B4-BE49-F238E27FC236}">
                <a16:creationId xmlns:a16="http://schemas.microsoft.com/office/drawing/2014/main" id="{AF730AB7-8C19-46E5-9D95-5E6ECFFC7D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8223" y="5897370"/>
            <a:ext cx="1315218" cy="73981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5B46D36-8368-4215-A236-F4D458CF6EC8}"/>
              </a:ext>
            </a:extLst>
          </p:cNvPr>
          <p:cNvSpPr>
            <a:spLocks noGrp="1"/>
          </p:cNvSpPr>
          <p:nvPr>
            <p:ph type="sldNum" sz="quarter" idx="12"/>
          </p:nvPr>
        </p:nvSpPr>
        <p:spPr/>
        <p:txBody>
          <a:bodyPr/>
          <a:lstStyle/>
          <a:p>
            <a:fld id="{F835488D-5DA2-45B5-A4A4-7339B26D131D}" type="slidenum">
              <a:rPr lang="en-US" smtClean="0"/>
              <a:t>175</a:t>
            </a:fld>
            <a:endParaRPr lang="en-US"/>
          </a:p>
        </p:txBody>
      </p:sp>
    </p:spTree>
    <p:extLst>
      <p:ext uri="{BB962C8B-B14F-4D97-AF65-F5344CB8AC3E}">
        <p14:creationId xmlns:p14="http://schemas.microsoft.com/office/powerpoint/2010/main" val="341809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122"/>
                                        </p:tgtEl>
                                        <p:attrNameLst>
                                          <p:attrName>style.visibility</p:attrName>
                                        </p:attrNameLst>
                                      </p:cBhvr>
                                      <p:to>
                                        <p:strVal val="visible"/>
                                      </p:to>
                                    </p:set>
                                    <p:animEffect transition="in" filter="fade">
                                      <p:cBhvr>
                                        <p:cTn id="54" dur="500"/>
                                        <p:tgtEl>
                                          <p:spTgt spid="51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nodeType="clickEffect">
                                  <p:stCondLst>
                                    <p:cond delay="0"/>
                                  </p:stCondLst>
                                  <p:childTnLst>
                                    <p:animEffect transition="out" filter="fade">
                                      <p:cBhvr>
                                        <p:cTn id="58" dur="500"/>
                                        <p:tgtEl>
                                          <p:spTgt spid="5122"/>
                                        </p:tgtEl>
                                      </p:cBhvr>
                                    </p:animEffect>
                                    <p:set>
                                      <p:cBhvr>
                                        <p:cTn id="59" dur="1" fill="hold">
                                          <p:stCondLst>
                                            <p:cond delay="499"/>
                                          </p:stCondLst>
                                        </p:cTn>
                                        <p:tgtEl>
                                          <p:spTgt spid="512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fade">
                                      <p:cBhvr>
                                        <p:cTn id="8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2" grpId="0" animBg="1"/>
      <p:bldP spid="33" grpId="0" animBg="1"/>
      <p:bldP spid="31"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p:txBody>
          <a:bodyPr/>
          <a:lstStyle/>
          <a:p>
            <a:r>
              <a:rPr lang="en-US" dirty="0"/>
              <a:t>Potential Use Cases</a:t>
            </a:r>
          </a:p>
        </p:txBody>
      </p:sp>
      <p:sp>
        <p:nvSpPr>
          <p:cNvPr id="3" name="Content Placeholder 2">
            <a:extLst>
              <a:ext uri="{FF2B5EF4-FFF2-40B4-BE49-F238E27FC236}">
                <a16:creationId xmlns:a16="http://schemas.microsoft.com/office/drawing/2014/main" id="{206289BD-4673-4787-B52C-7E347DEEFBDC}"/>
              </a:ext>
            </a:extLst>
          </p:cNvPr>
          <p:cNvSpPr>
            <a:spLocks noGrp="1"/>
          </p:cNvSpPr>
          <p:nvPr>
            <p:ph idx="1"/>
          </p:nvPr>
        </p:nvSpPr>
        <p:spPr>
          <a:xfrm>
            <a:off x="913794" y="1732449"/>
            <a:ext cx="10865829" cy="4829716"/>
          </a:xfrm>
        </p:spPr>
        <p:txBody>
          <a:bodyPr>
            <a:normAutofit/>
          </a:bodyPr>
          <a:lstStyle/>
          <a:p>
            <a:r>
              <a:rPr lang="en-US" sz="2800" dirty="0"/>
              <a:t>Individual reflection and development</a:t>
            </a:r>
          </a:p>
          <a:p>
            <a:pPr lvl="1"/>
            <a:r>
              <a:rPr lang="en-US" sz="2400" dirty="0"/>
              <a:t>Identify over-satisfied and under-satisfied needs</a:t>
            </a:r>
          </a:p>
          <a:p>
            <a:pPr lvl="1"/>
            <a:r>
              <a:rPr lang="en-US" sz="2400" dirty="0"/>
              <a:t>Understand more financially (and environmentally) efficient ways of living with equal (or greater) satisfaction</a:t>
            </a:r>
          </a:p>
          <a:p>
            <a:r>
              <a:rPr lang="en-US" sz="2800" dirty="0"/>
              <a:t>Creating artifacts for facilitating sharing “what life is like” for someone (improved empathy and connection)</a:t>
            </a:r>
          </a:p>
          <a:p>
            <a:pPr lvl="1"/>
            <a:r>
              <a:rPr lang="en-US" sz="2600" dirty="0"/>
              <a:t>Learning from others “how to live”</a:t>
            </a:r>
          </a:p>
          <a:p>
            <a:r>
              <a:rPr lang="en-US" sz="2800" dirty="0"/>
              <a:t>Potential metric of progress for social system caretakers (government leaders, HR departments, neighborhood associations)</a:t>
            </a:r>
          </a:p>
          <a:p>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E2D8BFCC-245E-4390-A524-26DA21DE3DD3}"/>
              </a:ext>
            </a:extLst>
          </p:cNvPr>
          <p:cNvSpPr>
            <a:spLocks noGrp="1"/>
          </p:cNvSpPr>
          <p:nvPr>
            <p:ph type="sldNum" sz="quarter" idx="12"/>
          </p:nvPr>
        </p:nvSpPr>
        <p:spPr/>
        <p:txBody>
          <a:bodyPr/>
          <a:lstStyle/>
          <a:p>
            <a:fld id="{F835488D-5DA2-45B5-A4A4-7339B26D131D}" type="slidenum">
              <a:rPr lang="en-US" smtClean="0"/>
              <a:t>176</a:t>
            </a:fld>
            <a:endParaRPr lang="en-US"/>
          </a:p>
        </p:txBody>
      </p:sp>
    </p:spTree>
    <p:extLst>
      <p:ext uri="{BB962C8B-B14F-4D97-AF65-F5344CB8AC3E}">
        <p14:creationId xmlns:p14="http://schemas.microsoft.com/office/powerpoint/2010/main" val="3629593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1015107" y="0"/>
            <a:ext cx="10353762" cy="970450"/>
          </a:xfrm>
        </p:spPr>
        <p:txBody>
          <a:bodyPr/>
          <a:lstStyle/>
          <a:p>
            <a:r>
              <a:rPr lang="en-US" dirty="0"/>
              <a:t>Networks can be aggregated</a:t>
            </a:r>
          </a:p>
        </p:txBody>
      </p:sp>
      <p:sp>
        <p:nvSpPr>
          <p:cNvPr id="14" name="Content Placeholder 2">
            <a:extLst>
              <a:ext uri="{FF2B5EF4-FFF2-40B4-BE49-F238E27FC236}">
                <a16:creationId xmlns:a16="http://schemas.microsoft.com/office/drawing/2014/main" id="{B5674089-FB2C-4BDD-98DD-4FA5014BD893}"/>
              </a:ext>
            </a:extLst>
          </p:cNvPr>
          <p:cNvSpPr>
            <a:spLocks noGrp="1"/>
          </p:cNvSpPr>
          <p:nvPr>
            <p:ph idx="1"/>
          </p:nvPr>
        </p:nvSpPr>
        <p:spPr>
          <a:xfrm>
            <a:off x="6191988" y="1399624"/>
            <a:ext cx="4880350" cy="4058751"/>
          </a:xfrm>
        </p:spPr>
        <p:txBody>
          <a:bodyPr/>
          <a:lstStyle/>
          <a:p>
            <a:r>
              <a:rPr lang="en-US" sz="3200" dirty="0"/>
              <a:t>“Individual as Network” </a:t>
            </a:r>
          </a:p>
          <a:p>
            <a:r>
              <a:rPr lang="en-US" sz="3200" dirty="0"/>
              <a:t> Represent group as a network to highlight systematic need deficiencies</a:t>
            </a:r>
          </a:p>
          <a:p>
            <a:r>
              <a:rPr lang="en-US" sz="3200" dirty="0"/>
              <a:t>Compare social systems</a:t>
            </a:r>
            <a:endParaRPr lang="en-US" dirty="0"/>
          </a:p>
        </p:txBody>
      </p:sp>
      <p:sp>
        <p:nvSpPr>
          <p:cNvPr id="3" name="Slide Number Placeholder 2">
            <a:extLst>
              <a:ext uri="{FF2B5EF4-FFF2-40B4-BE49-F238E27FC236}">
                <a16:creationId xmlns:a16="http://schemas.microsoft.com/office/drawing/2014/main" id="{84ABBDC7-05DB-4B87-96C8-B1169A9DC5B6}"/>
              </a:ext>
            </a:extLst>
          </p:cNvPr>
          <p:cNvSpPr>
            <a:spLocks noGrp="1"/>
          </p:cNvSpPr>
          <p:nvPr>
            <p:ph type="sldNum" sz="quarter" idx="12"/>
          </p:nvPr>
        </p:nvSpPr>
        <p:spPr/>
        <p:txBody>
          <a:bodyPr/>
          <a:lstStyle/>
          <a:p>
            <a:fld id="{F835488D-5DA2-45B5-A4A4-7339B26D131D}" type="slidenum">
              <a:rPr lang="en-US" smtClean="0"/>
              <a:t>177</a:t>
            </a:fld>
            <a:endParaRPr lang="en-US"/>
          </a:p>
        </p:txBody>
      </p:sp>
      <p:pic>
        <p:nvPicPr>
          <p:cNvPr id="8" name="Picture 7">
            <a:extLst>
              <a:ext uri="{FF2B5EF4-FFF2-40B4-BE49-F238E27FC236}">
                <a16:creationId xmlns:a16="http://schemas.microsoft.com/office/drawing/2014/main" id="{D6225F65-48CC-4F79-A25A-3F1A7770F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332" y="1170709"/>
            <a:ext cx="3039308" cy="4516582"/>
          </a:xfrm>
          <a:prstGeom prst="rect">
            <a:avLst/>
          </a:prstGeom>
        </p:spPr>
      </p:pic>
      <p:pic>
        <p:nvPicPr>
          <p:cNvPr id="12" name="Picture 11">
            <a:extLst>
              <a:ext uri="{FF2B5EF4-FFF2-40B4-BE49-F238E27FC236}">
                <a16:creationId xmlns:a16="http://schemas.microsoft.com/office/drawing/2014/main" id="{429D7FFF-C1CE-4347-BFFE-B29ED5C47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157" y="1723159"/>
            <a:ext cx="3039308" cy="4516582"/>
          </a:xfrm>
          <a:prstGeom prst="rect">
            <a:avLst/>
          </a:prstGeom>
        </p:spPr>
      </p:pic>
      <p:pic>
        <p:nvPicPr>
          <p:cNvPr id="13" name="Picture 12">
            <a:extLst>
              <a:ext uri="{FF2B5EF4-FFF2-40B4-BE49-F238E27FC236}">
                <a16:creationId xmlns:a16="http://schemas.microsoft.com/office/drawing/2014/main" id="{D64E4DE1-BC81-4928-82B7-3AB48C7EBE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4232" y="2275609"/>
            <a:ext cx="3039308" cy="4516582"/>
          </a:xfrm>
          <a:prstGeom prst="rect">
            <a:avLst/>
          </a:prstGeom>
        </p:spPr>
      </p:pic>
    </p:spTree>
    <p:extLst>
      <p:ext uri="{BB962C8B-B14F-4D97-AF65-F5344CB8AC3E}">
        <p14:creationId xmlns:p14="http://schemas.microsoft.com/office/powerpoint/2010/main" val="231837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lstStyle/>
          <a:p>
            <a:r>
              <a:rPr lang="en-US" dirty="0"/>
              <a:t>Open Questions</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16368" y="1509354"/>
            <a:ext cx="10353762" cy="4058751"/>
          </a:xfrm>
        </p:spPr>
        <p:txBody>
          <a:bodyPr>
            <a:normAutofit fontScale="77500" lnSpcReduction="20000"/>
          </a:bodyPr>
          <a:lstStyle/>
          <a:p>
            <a:r>
              <a:rPr lang="en-US" sz="3200" dirty="0"/>
              <a:t>What happens when you ask someone about their needs and satisfaction? How useful are these constructs?</a:t>
            </a:r>
          </a:p>
          <a:p>
            <a:pPr lvl="1"/>
            <a:r>
              <a:rPr lang="en-US" sz="3000" dirty="0"/>
              <a:t>Empirical landscape of perceived need and satisfaction</a:t>
            </a:r>
          </a:p>
          <a:p>
            <a:r>
              <a:rPr lang="en-US" sz="3200" dirty="0"/>
              <a:t>What visualization provides an effective mapping from mental models of the self to visualizations of the self?</a:t>
            </a:r>
          </a:p>
          <a:p>
            <a:pPr lvl="1"/>
            <a:r>
              <a:rPr lang="en-US" sz="3000" dirty="0"/>
              <a:t>How do individuals currently think about their “needs”</a:t>
            </a:r>
          </a:p>
          <a:p>
            <a:r>
              <a:rPr lang="en-US" sz="3200" dirty="0"/>
              <a:t>How does confronting a visualization of the self lead to positive change and self-development?</a:t>
            </a:r>
          </a:p>
          <a:p>
            <a:r>
              <a:rPr lang="en-US" sz="3200" dirty="0"/>
              <a:t>What would it mean to develop the self-as-needs?</a:t>
            </a:r>
          </a:p>
          <a:p>
            <a:pPr lvl="1"/>
            <a:r>
              <a:rPr lang="en-US" sz="3000" dirty="0"/>
              <a:t>How can this development support long term sustainability</a:t>
            </a:r>
          </a:p>
          <a:p>
            <a:endParaRPr lang="en-US" dirty="0"/>
          </a:p>
        </p:txBody>
      </p:sp>
      <p:sp>
        <p:nvSpPr>
          <p:cNvPr id="4" name="Slide Number Placeholder 3">
            <a:extLst>
              <a:ext uri="{FF2B5EF4-FFF2-40B4-BE49-F238E27FC236}">
                <a16:creationId xmlns:a16="http://schemas.microsoft.com/office/drawing/2014/main" id="{2E885D54-3AF0-4845-9132-09E3C97E05EA}"/>
              </a:ext>
            </a:extLst>
          </p:cNvPr>
          <p:cNvSpPr>
            <a:spLocks noGrp="1"/>
          </p:cNvSpPr>
          <p:nvPr>
            <p:ph type="sldNum" sz="quarter" idx="12"/>
          </p:nvPr>
        </p:nvSpPr>
        <p:spPr/>
        <p:txBody>
          <a:bodyPr/>
          <a:lstStyle/>
          <a:p>
            <a:fld id="{F835488D-5DA2-45B5-A4A4-7339B26D131D}" type="slidenum">
              <a:rPr lang="en-US" smtClean="0"/>
              <a:t>178</a:t>
            </a:fld>
            <a:endParaRPr lang="en-US"/>
          </a:p>
        </p:txBody>
      </p:sp>
    </p:spTree>
    <p:extLst>
      <p:ext uri="{BB962C8B-B14F-4D97-AF65-F5344CB8AC3E}">
        <p14:creationId xmlns:p14="http://schemas.microsoft.com/office/powerpoint/2010/main" val="422988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1007974" y="295835"/>
            <a:ext cx="10353762" cy="970450"/>
          </a:xfrm>
        </p:spPr>
        <p:txBody>
          <a:bodyPr/>
          <a:lstStyle/>
          <a:p>
            <a:r>
              <a:rPr lang="en-US" dirty="0"/>
              <a:t>Acknowledgements</a:t>
            </a:r>
          </a:p>
        </p:txBody>
      </p:sp>
      <p:sp>
        <p:nvSpPr>
          <p:cNvPr id="4" name="Content Placeholder 2">
            <a:extLst>
              <a:ext uri="{FF2B5EF4-FFF2-40B4-BE49-F238E27FC236}">
                <a16:creationId xmlns:a16="http://schemas.microsoft.com/office/drawing/2014/main" id="{858B0EB4-583C-4B11-9395-3C5A794A3AE1}"/>
              </a:ext>
            </a:extLst>
          </p:cNvPr>
          <p:cNvSpPr>
            <a:spLocks noGrp="1"/>
          </p:cNvSpPr>
          <p:nvPr>
            <p:ph idx="1"/>
          </p:nvPr>
        </p:nvSpPr>
        <p:spPr>
          <a:xfrm>
            <a:off x="845786" y="1472473"/>
            <a:ext cx="10736614" cy="4829716"/>
          </a:xfrm>
        </p:spPr>
        <p:txBody>
          <a:bodyPr>
            <a:normAutofit/>
          </a:bodyPr>
          <a:lstStyle/>
          <a:p>
            <a:pPr marL="36900" indent="0">
              <a:buNone/>
            </a:pPr>
            <a:r>
              <a:rPr lang="en-US" sz="2800" dirty="0"/>
              <a:t>Committee: Prof. Stephen </a:t>
            </a:r>
            <a:r>
              <a:rPr lang="en-US" sz="2800" dirty="0" err="1"/>
              <a:t>Voida</a:t>
            </a:r>
            <a:r>
              <a:rPr lang="en-US" sz="2800" dirty="0"/>
              <a:t> (advisor), Prof. Tammy Sumner, Prof. Leaf Van Boven</a:t>
            </a:r>
          </a:p>
          <a:p>
            <a:pPr marL="36900" indent="0">
              <a:buNone/>
            </a:pPr>
            <a:endParaRPr lang="en-US" sz="2800" dirty="0"/>
          </a:p>
          <a:p>
            <a:pPr marL="36900" indent="0">
              <a:buNone/>
            </a:pPr>
            <a:r>
              <a:rPr lang="en-US" sz="2800" dirty="0"/>
              <a:t>Fellow students: </a:t>
            </a:r>
            <a:r>
              <a:rPr lang="en-US" sz="2800" dirty="0" err="1"/>
              <a:t>Janghee</a:t>
            </a:r>
            <a:r>
              <a:rPr lang="en-US" sz="2800" dirty="0"/>
              <a:t> Cho, Abbie Zimmerman-</a:t>
            </a:r>
            <a:r>
              <a:rPr lang="en-US" sz="2800" dirty="0" err="1"/>
              <a:t>Niefield</a:t>
            </a:r>
            <a:r>
              <a:rPr lang="en-US" sz="2800" dirty="0"/>
              <a:t>, Bryce Schumacher, Ian Van Buskirk, Sam Zhang, Julie Hayes, Elizabeth Spaulding, Peter Johnsen</a:t>
            </a:r>
            <a:endParaRPr lang="en-US" sz="2400" dirty="0"/>
          </a:p>
          <a:p>
            <a:endParaRPr lang="en-US" sz="2800" dirty="0"/>
          </a:p>
          <a:p>
            <a:endParaRPr lang="en-US" sz="2800" dirty="0"/>
          </a:p>
          <a:p>
            <a:endParaRPr lang="en-US" sz="2800" dirty="0"/>
          </a:p>
        </p:txBody>
      </p:sp>
      <p:sp>
        <p:nvSpPr>
          <p:cNvPr id="6" name="Slide Number Placeholder 5">
            <a:extLst>
              <a:ext uri="{FF2B5EF4-FFF2-40B4-BE49-F238E27FC236}">
                <a16:creationId xmlns:a16="http://schemas.microsoft.com/office/drawing/2014/main" id="{48952273-5AB6-4F79-B14B-F711763659CC}"/>
              </a:ext>
            </a:extLst>
          </p:cNvPr>
          <p:cNvSpPr>
            <a:spLocks noGrp="1"/>
          </p:cNvSpPr>
          <p:nvPr>
            <p:ph type="sldNum" sz="quarter" idx="12"/>
          </p:nvPr>
        </p:nvSpPr>
        <p:spPr/>
        <p:txBody>
          <a:bodyPr/>
          <a:lstStyle/>
          <a:p>
            <a:fld id="{F835488D-5DA2-45B5-A4A4-7339B26D131D}" type="slidenum">
              <a:rPr lang="en-US" smtClean="0"/>
              <a:t>179</a:t>
            </a:fld>
            <a:endParaRPr lang="en-US"/>
          </a:p>
        </p:txBody>
      </p:sp>
    </p:spTree>
    <p:extLst>
      <p:ext uri="{BB962C8B-B14F-4D97-AF65-F5344CB8AC3E}">
        <p14:creationId xmlns:p14="http://schemas.microsoft.com/office/powerpoint/2010/main" val="2763627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256854" y="245918"/>
            <a:ext cx="11083440" cy="970450"/>
          </a:xfrm>
        </p:spPr>
        <p:txBody>
          <a:bodyPr>
            <a:normAutofit fontScale="90000"/>
          </a:bodyPr>
          <a:lstStyle/>
          <a:p>
            <a:r>
              <a:rPr lang="en-US" dirty="0"/>
              <a:t>Existing Approaches to Measuring Need/Satisfaction</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8222266" cy="5473337"/>
          </a:xfrm>
        </p:spPr>
        <p:txBody>
          <a:bodyPr>
            <a:normAutofit/>
          </a:bodyPr>
          <a:lstStyle/>
          <a:p>
            <a:r>
              <a:rPr lang="en-US" sz="2400" dirty="0"/>
              <a:t>Computational Approaches</a:t>
            </a:r>
          </a:p>
          <a:p>
            <a:pPr lvl="1"/>
            <a:r>
              <a:rPr lang="en-US" sz="2400" dirty="0"/>
              <a:t>Look at aggregate measures of economic activity and social indicators (economics)</a:t>
            </a:r>
          </a:p>
          <a:p>
            <a:pPr lvl="1"/>
            <a:r>
              <a:rPr lang="en-US" sz="2400" dirty="0"/>
              <a:t>Classify sentences from blog posts according to basic human need expressed (natural language processing)</a:t>
            </a:r>
          </a:p>
          <a:p>
            <a:r>
              <a:rPr lang="en-US" sz="2400" dirty="0"/>
              <a:t>Community Workshop Methods</a:t>
            </a:r>
          </a:p>
          <a:p>
            <a:pPr lvl="1"/>
            <a:r>
              <a:rPr lang="en-US" sz="2400" dirty="0"/>
              <a:t>Originally championed by Max-</a:t>
            </a:r>
            <a:r>
              <a:rPr lang="en-US" sz="2400" dirty="0" err="1"/>
              <a:t>Neef</a:t>
            </a:r>
            <a:endParaRPr lang="en-US" sz="2400" dirty="0"/>
          </a:p>
          <a:p>
            <a:pPr lvl="1"/>
            <a:r>
              <a:rPr lang="en-US" sz="2400" dirty="0"/>
              <a:t>Community meetings to fill out matrices of satisfiers and inhibitors </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18</a:t>
            </a:fld>
            <a:endParaRPr lang="en-US"/>
          </a:p>
        </p:txBody>
      </p:sp>
      <p:sp>
        <p:nvSpPr>
          <p:cNvPr id="4" name="Explosion: 8 Points 3">
            <a:extLst>
              <a:ext uri="{FF2B5EF4-FFF2-40B4-BE49-F238E27FC236}">
                <a16:creationId xmlns:a16="http://schemas.microsoft.com/office/drawing/2014/main" id="{CE7D42BE-975B-482C-529E-DDBC2F8064A9}"/>
              </a:ext>
            </a:extLst>
          </p:cNvPr>
          <p:cNvSpPr/>
          <p:nvPr/>
        </p:nvSpPr>
        <p:spPr>
          <a:xfrm>
            <a:off x="7555239" y="852755"/>
            <a:ext cx="5179501" cy="357136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Make sweeping assumptions about people and need satisfaction</a:t>
            </a:r>
          </a:p>
        </p:txBody>
      </p:sp>
      <p:sp>
        <p:nvSpPr>
          <p:cNvPr id="7" name="Explosion: 8 Points 6">
            <a:extLst>
              <a:ext uri="{FF2B5EF4-FFF2-40B4-BE49-F238E27FC236}">
                <a16:creationId xmlns:a16="http://schemas.microsoft.com/office/drawing/2014/main" id="{37BE790E-19DC-8CF1-FEF4-74EA90DC8EE4}"/>
              </a:ext>
            </a:extLst>
          </p:cNvPr>
          <p:cNvSpPr/>
          <p:nvPr/>
        </p:nvSpPr>
        <p:spPr>
          <a:xfrm>
            <a:off x="7409689" y="3615665"/>
            <a:ext cx="5179501" cy="357136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Difficult to scale, not connected to “objective” data about life</a:t>
            </a:r>
          </a:p>
        </p:txBody>
      </p:sp>
    </p:spTree>
    <p:extLst>
      <p:ext uri="{BB962C8B-B14F-4D97-AF65-F5344CB8AC3E}">
        <p14:creationId xmlns:p14="http://schemas.microsoft.com/office/powerpoint/2010/main" val="182149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lstStyle/>
          <a:p>
            <a:r>
              <a:rPr lang="en-US" dirty="0"/>
              <a:t>Discussion</a:t>
            </a:r>
          </a:p>
        </p:txBody>
      </p:sp>
      <p:sp>
        <p:nvSpPr>
          <p:cNvPr id="6" name="Slide Number Placeholder 5">
            <a:extLst>
              <a:ext uri="{FF2B5EF4-FFF2-40B4-BE49-F238E27FC236}">
                <a16:creationId xmlns:a16="http://schemas.microsoft.com/office/drawing/2014/main" id="{48952273-5AB6-4F79-B14B-F711763659CC}"/>
              </a:ext>
            </a:extLst>
          </p:cNvPr>
          <p:cNvSpPr>
            <a:spLocks noGrp="1"/>
          </p:cNvSpPr>
          <p:nvPr>
            <p:ph type="sldNum" sz="quarter" idx="12"/>
          </p:nvPr>
        </p:nvSpPr>
        <p:spPr/>
        <p:txBody>
          <a:bodyPr/>
          <a:lstStyle/>
          <a:p>
            <a:fld id="{F835488D-5DA2-45B5-A4A4-7339B26D131D}" type="slidenum">
              <a:rPr lang="en-US" smtClean="0"/>
              <a:t>180</a:t>
            </a:fld>
            <a:endParaRPr lang="en-US"/>
          </a:p>
        </p:txBody>
      </p:sp>
    </p:spTree>
    <p:extLst>
      <p:ext uri="{BB962C8B-B14F-4D97-AF65-F5344CB8AC3E}">
        <p14:creationId xmlns:p14="http://schemas.microsoft.com/office/powerpoint/2010/main" val="163012489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lstStyle/>
          <a:p>
            <a:r>
              <a:rPr lang="en-US" dirty="0"/>
              <a:t>Backup</a:t>
            </a:r>
          </a:p>
        </p:txBody>
      </p:sp>
      <p:sp>
        <p:nvSpPr>
          <p:cNvPr id="6" name="Slide Number Placeholder 5">
            <a:extLst>
              <a:ext uri="{FF2B5EF4-FFF2-40B4-BE49-F238E27FC236}">
                <a16:creationId xmlns:a16="http://schemas.microsoft.com/office/drawing/2014/main" id="{48952273-5AB6-4F79-B14B-F711763659CC}"/>
              </a:ext>
            </a:extLst>
          </p:cNvPr>
          <p:cNvSpPr>
            <a:spLocks noGrp="1"/>
          </p:cNvSpPr>
          <p:nvPr>
            <p:ph type="sldNum" sz="quarter" idx="12"/>
          </p:nvPr>
        </p:nvSpPr>
        <p:spPr/>
        <p:txBody>
          <a:bodyPr/>
          <a:lstStyle/>
          <a:p>
            <a:fld id="{F835488D-5DA2-45B5-A4A4-7339B26D131D}" type="slidenum">
              <a:rPr lang="en-US" smtClean="0"/>
              <a:t>181</a:t>
            </a:fld>
            <a:endParaRPr lang="en-US"/>
          </a:p>
        </p:txBody>
      </p:sp>
    </p:spTree>
    <p:extLst>
      <p:ext uri="{BB962C8B-B14F-4D97-AF65-F5344CB8AC3E}">
        <p14:creationId xmlns:p14="http://schemas.microsoft.com/office/powerpoint/2010/main" val="11891018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p:txBody>
          <a:bodyPr/>
          <a:lstStyle/>
          <a:p>
            <a:r>
              <a:rPr lang="en-US" dirty="0"/>
              <a:t>Self-Report on Needs</a:t>
            </a:r>
          </a:p>
        </p:txBody>
      </p:sp>
      <p:sp>
        <p:nvSpPr>
          <p:cNvPr id="3" name="Content Placeholder 2">
            <a:extLst>
              <a:ext uri="{FF2B5EF4-FFF2-40B4-BE49-F238E27FC236}">
                <a16:creationId xmlns:a16="http://schemas.microsoft.com/office/drawing/2014/main" id="{206289BD-4673-4787-B52C-7E347DEEFBDC}"/>
              </a:ext>
            </a:extLst>
          </p:cNvPr>
          <p:cNvSpPr>
            <a:spLocks noGrp="1"/>
          </p:cNvSpPr>
          <p:nvPr>
            <p:ph idx="1"/>
          </p:nvPr>
        </p:nvSpPr>
        <p:spPr/>
        <p:txBody>
          <a:bodyPr>
            <a:normAutofit/>
          </a:bodyPr>
          <a:lstStyle/>
          <a:p>
            <a:r>
              <a:rPr lang="en-US" sz="2800" dirty="0"/>
              <a:t>Could utilize survey-based reflection</a:t>
            </a:r>
          </a:p>
          <a:p>
            <a:r>
              <a:rPr lang="en-US" sz="2800" dirty="0"/>
              <a:t>Day reconstruction method for scaffolding reflection on need satisfaction activities</a:t>
            </a:r>
          </a:p>
          <a:p>
            <a:r>
              <a:rPr lang="en-US" sz="2800" dirty="0"/>
              <a:t>Experience sampling (“what are you doing? What need(s) are you meeting?”)</a:t>
            </a:r>
          </a:p>
          <a:p>
            <a:r>
              <a:rPr lang="en-US" sz="2800" dirty="0"/>
              <a:t>Visualization authoring system facilitates reciprocal feedback</a:t>
            </a:r>
          </a:p>
          <a:p>
            <a:endParaRPr lang="en-US" sz="2800" dirty="0"/>
          </a:p>
        </p:txBody>
      </p:sp>
      <p:sp>
        <p:nvSpPr>
          <p:cNvPr id="4" name="Slide Number Placeholder 3">
            <a:extLst>
              <a:ext uri="{FF2B5EF4-FFF2-40B4-BE49-F238E27FC236}">
                <a16:creationId xmlns:a16="http://schemas.microsoft.com/office/drawing/2014/main" id="{E2D8BFCC-245E-4390-A524-26DA21DE3DD3}"/>
              </a:ext>
            </a:extLst>
          </p:cNvPr>
          <p:cNvSpPr>
            <a:spLocks noGrp="1"/>
          </p:cNvSpPr>
          <p:nvPr>
            <p:ph type="sldNum" sz="quarter" idx="12"/>
          </p:nvPr>
        </p:nvSpPr>
        <p:spPr/>
        <p:txBody>
          <a:bodyPr/>
          <a:lstStyle/>
          <a:p>
            <a:fld id="{F835488D-5DA2-45B5-A4A4-7339B26D131D}" type="slidenum">
              <a:rPr lang="en-US" smtClean="0"/>
              <a:t>182</a:t>
            </a:fld>
            <a:endParaRPr lang="en-US"/>
          </a:p>
        </p:txBody>
      </p:sp>
    </p:spTree>
    <p:extLst>
      <p:ext uri="{BB962C8B-B14F-4D97-AF65-F5344CB8AC3E}">
        <p14:creationId xmlns:p14="http://schemas.microsoft.com/office/powerpoint/2010/main" val="822240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256854" y="245918"/>
            <a:ext cx="11083440" cy="970450"/>
          </a:xfrm>
        </p:spPr>
        <p:txBody>
          <a:bodyPr>
            <a:normAutofit/>
          </a:bodyPr>
          <a:lstStyle/>
          <a:p>
            <a:r>
              <a:rPr lang="en-US" dirty="0"/>
              <a:t>Personal Informatics Approach</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8222266" cy="5473337"/>
          </a:xfrm>
        </p:spPr>
        <p:txBody>
          <a:bodyPr>
            <a:normAutofit/>
          </a:bodyPr>
          <a:lstStyle/>
          <a:p>
            <a:r>
              <a:rPr lang="en-US" sz="2400" dirty="0"/>
              <a:t>Scalable</a:t>
            </a:r>
          </a:p>
          <a:p>
            <a:r>
              <a:rPr lang="en-US" sz="2400" dirty="0"/>
              <a:t>Connected to lived experience</a:t>
            </a:r>
            <a:endParaRPr lang="en-US" sz="2200" dirty="0"/>
          </a:p>
          <a:p>
            <a:r>
              <a:rPr lang="en-US" sz="2400" dirty="0"/>
              <a:t>Potential to be “a mechanism for eliciting information on well-being directly from the population”</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19</a:t>
            </a:fld>
            <a:endParaRPr lang="en-US"/>
          </a:p>
        </p:txBody>
      </p:sp>
      <p:sp>
        <p:nvSpPr>
          <p:cNvPr id="6" name="TextBox 5">
            <a:extLst>
              <a:ext uri="{FF2B5EF4-FFF2-40B4-BE49-F238E27FC236}">
                <a16:creationId xmlns:a16="http://schemas.microsoft.com/office/drawing/2014/main" id="{F7617C2D-27A6-8530-4211-516AAFFB151C}"/>
              </a:ext>
            </a:extLst>
          </p:cNvPr>
          <p:cNvSpPr txBox="1"/>
          <p:nvPr/>
        </p:nvSpPr>
        <p:spPr>
          <a:xfrm>
            <a:off x="5264024" y="5688752"/>
            <a:ext cx="6097712" cy="923330"/>
          </a:xfrm>
          <a:prstGeom prst="rect">
            <a:avLst/>
          </a:prstGeom>
          <a:noFill/>
        </p:spPr>
        <p:txBody>
          <a:bodyPr wrap="square">
            <a:spAutoFit/>
          </a:bodyPr>
          <a:lstStyle/>
          <a:p>
            <a:r>
              <a:rPr lang="en-US" dirty="0"/>
              <a:t>Salvatore </a:t>
            </a:r>
            <a:r>
              <a:rPr lang="en-US" dirty="0" err="1"/>
              <a:t>Monni</a:t>
            </a:r>
            <a:r>
              <a:rPr lang="en-US" dirty="0"/>
              <a:t> and Alessandro </a:t>
            </a:r>
            <a:r>
              <a:rPr lang="en-US" dirty="0" err="1"/>
              <a:t>Spaventa</a:t>
            </a:r>
            <a:r>
              <a:rPr lang="en-US" dirty="0"/>
              <a:t>. 2013. Beyond GDP and HDI: Shifting the focus from paradigms to politics. Development 56, 2 (June 2013), 227–231. </a:t>
            </a:r>
          </a:p>
        </p:txBody>
      </p:sp>
    </p:spTree>
    <p:extLst>
      <p:ext uri="{BB962C8B-B14F-4D97-AF65-F5344CB8AC3E}">
        <p14:creationId xmlns:p14="http://schemas.microsoft.com/office/powerpoint/2010/main" val="886238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xfrm>
            <a:off x="111877" y="343026"/>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fontScale="90000"/>
          </a:bodyPr>
          <a:lstStyle/>
          <a:p>
            <a:pPr marL="0" lvl="0" indent="0" algn="ctr" rtl="0">
              <a:spcBef>
                <a:spcPts val="0"/>
              </a:spcBef>
              <a:spcAft>
                <a:spcPts val="0"/>
              </a:spcAft>
              <a:buClr>
                <a:schemeClr val="lt2"/>
              </a:buClr>
              <a:buSzPct val="100000"/>
              <a:buFont typeface="Lustria"/>
              <a:buNone/>
            </a:pPr>
            <a:r>
              <a:rPr lang="en-US" dirty="0"/>
              <a:t>Introduction</a:t>
            </a:r>
            <a:br>
              <a:rPr lang="en-US" dirty="0"/>
            </a:br>
            <a:endParaRPr dirty="0"/>
          </a:p>
        </p:txBody>
      </p:sp>
      <p:sp>
        <p:nvSpPr>
          <p:cNvPr id="157" name="Google Shape;157;p3"/>
          <p:cNvSpPr txBox="1">
            <a:spLocks noGrp="1"/>
          </p:cNvSpPr>
          <p:nvPr>
            <p:ph idx="1"/>
          </p:nvPr>
        </p:nvSpPr>
        <p:spPr>
          <a:xfrm>
            <a:off x="784894" y="1338192"/>
            <a:ext cx="6326119" cy="133225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6900" lvl="0" indent="0" algn="l" rtl="0">
              <a:spcBef>
                <a:spcPts val="0"/>
              </a:spcBef>
              <a:spcAft>
                <a:spcPts val="0"/>
              </a:spcAft>
              <a:buSzPct val="70000"/>
              <a:buNone/>
            </a:pPr>
            <a:r>
              <a:rPr lang="en-US" sz="2800" dirty="0"/>
              <a:t>Michael Hoefer</a:t>
            </a:r>
          </a:p>
          <a:p>
            <a:pPr marL="36900" lvl="0" indent="0" algn="l" rtl="0">
              <a:spcBef>
                <a:spcPts val="0"/>
              </a:spcBef>
              <a:spcAft>
                <a:spcPts val="0"/>
              </a:spcAft>
              <a:buSzPct val="70000"/>
              <a:buNone/>
            </a:pPr>
            <a:r>
              <a:rPr lang="en-US" sz="2800" u="sng" dirty="0">
                <a:hlinkClick r:id="rId3"/>
              </a:rPr>
              <a:t>michael.hoefer@coloado.edu</a:t>
            </a:r>
            <a:endParaRPr lang="en-US" sz="2800" u="sng" dirty="0"/>
          </a:p>
        </p:txBody>
      </p:sp>
      <p:sp>
        <p:nvSpPr>
          <p:cNvPr id="2" name="Slide Number Placeholder 1">
            <a:extLst>
              <a:ext uri="{FF2B5EF4-FFF2-40B4-BE49-F238E27FC236}">
                <a16:creationId xmlns:a16="http://schemas.microsoft.com/office/drawing/2014/main" id="{C65B59FA-1B09-4BC9-A001-F8E33ACFCFD8}"/>
              </a:ext>
            </a:extLst>
          </p:cNvPr>
          <p:cNvSpPr>
            <a:spLocks noGrp="1"/>
          </p:cNvSpPr>
          <p:nvPr>
            <p:ph type="sldNum" sz="quarter" idx="12"/>
          </p:nvPr>
        </p:nvSpPr>
        <p:spPr/>
        <p:txBody>
          <a:bodyPr/>
          <a:lstStyle/>
          <a:p>
            <a:fld id="{F835488D-5DA2-45B5-A4A4-7339B26D131D}" type="slidenum">
              <a:rPr lang="en-US" smtClean="0"/>
              <a:t>2</a:t>
            </a:fld>
            <a:endParaRPr lang="en-US"/>
          </a:p>
        </p:txBody>
      </p:sp>
      <p:pic>
        <p:nvPicPr>
          <p:cNvPr id="158" name="Google Shape;158;p3"/>
          <p:cNvPicPr preferRelativeResize="0"/>
          <p:nvPr/>
        </p:nvPicPr>
        <p:blipFill rotWithShape="1">
          <a:blip r:embed="rId4">
            <a:extLst>
              <a:ext uri="{28A0092B-C50C-407E-A947-70E740481C1C}">
                <a14:useLocalDpi xmlns:a14="http://schemas.microsoft.com/office/drawing/2010/main" val="0"/>
              </a:ext>
            </a:extLst>
          </a:blip>
          <a:srcRect/>
          <a:stretch/>
        </p:blipFill>
        <p:spPr>
          <a:xfrm>
            <a:off x="9028918" y="776952"/>
            <a:ext cx="2873443" cy="1614066"/>
          </a:xfrm>
          <a:prstGeom prst="rect">
            <a:avLst/>
          </a:prstGeom>
          <a:noFill/>
          <a:ln>
            <a:noFill/>
          </a:ln>
        </p:spPr>
      </p:pic>
      <p:pic>
        <p:nvPicPr>
          <p:cNvPr id="159" name="Google Shape;159;p3" descr="Iowa State's new trademark guidelines require student ..."/>
          <p:cNvPicPr preferRelativeResize="0"/>
          <p:nvPr/>
        </p:nvPicPr>
        <p:blipFill rotWithShape="1">
          <a:blip r:embed="rId5">
            <a:alphaModFix/>
          </a:blip>
          <a:srcRect/>
          <a:stretch/>
        </p:blipFill>
        <p:spPr>
          <a:xfrm>
            <a:off x="1714095" y="3077788"/>
            <a:ext cx="1868822" cy="1868822"/>
          </a:xfrm>
          <a:prstGeom prst="rect">
            <a:avLst/>
          </a:prstGeom>
          <a:noFill/>
          <a:ln>
            <a:noFill/>
          </a:ln>
        </p:spPr>
      </p:pic>
      <p:pic>
        <p:nvPicPr>
          <p:cNvPr id="160" name="Google Shape;160;p3" descr="Boeing Logo – Impact NW"/>
          <p:cNvPicPr preferRelativeResize="0"/>
          <p:nvPr/>
        </p:nvPicPr>
        <p:blipFill rotWithShape="1">
          <a:blip r:embed="rId6">
            <a:alphaModFix/>
          </a:blip>
          <a:srcRect/>
          <a:stretch/>
        </p:blipFill>
        <p:spPr>
          <a:xfrm>
            <a:off x="4238084" y="2824944"/>
            <a:ext cx="2374510" cy="2374510"/>
          </a:xfrm>
          <a:prstGeom prst="rect">
            <a:avLst/>
          </a:prstGeom>
          <a:noFill/>
          <a:ln>
            <a:noFill/>
          </a:ln>
        </p:spPr>
      </p:pic>
      <p:pic>
        <p:nvPicPr>
          <p:cNvPr id="161" name="Google Shape;161;p3" descr="Partners | CU-E3 | University of Colorado Boulder"/>
          <p:cNvPicPr preferRelativeResize="0"/>
          <p:nvPr/>
        </p:nvPicPr>
        <p:blipFill rotWithShape="1">
          <a:blip r:embed="rId7">
            <a:alphaModFix/>
          </a:blip>
          <a:srcRect/>
          <a:stretch/>
        </p:blipFill>
        <p:spPr>
          <a:xfrm>
            <a:off x="6863718" y="3042807"/>
            <a:ext cx="3691510" cy="2076474"/>
          </a:xfrm>
          <a:prstGeom prst="rect">
            <a:avLst/>
          </a:prstGeom>
          <a:noFill/>
          <a:ln>
            <a:noFill/>
          </a:ln>
        </p:spPr>
      </p:pic>
      <p:sp>
        <p:nvSpPr>
          <p:cNvPr id="162" name="Google Shape;162;p3"/>
          <p:cNvSpPr/>
          <p:nvPr/>
        </p:nvSpPr>
        <p:spPr>
          <a:xfrm>
            <a:off x="3605791" y="3938432"/>
            <a:ext cx="632293" cy="285225"/>
          </a:xfrm>
          <a:prstGeom prst="rightArrow">
            <a:avLst>
              <a:gd name="adj1" fmla="val 50000"/>
              <a:gd name="adj2" fmla="val 50000"/>
            </a:avLst>
          </a:prstGeom>
          <a:solidFill>
            <a:schemeClr val="accent2"/>
          </a:solidFill>
          <a:ln w="15875" cap="rnd" cmpd="sng">
            <a:solidFill>
              <a:srgbClr val="9987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163" name="Google Shape;163;p3"/>
          <p:cNvSpPr/>
          <p:nvPr/>
        </p:nvSpPr>
        <p:spPr>
          <a:xfrm>
            <a:off x="6547572" y="3938432"/>
            <a:ext cx="632293" cy="285225"/>
          </a:xfrm>
          <a:prstGeom prst="rightArrow">
            <a:avLst>
              <a:gd name="adj1" fmla="val 50000"/>
              <a:gd name="adj2" fmla="val 50000"/>
            </a:avLst>
          </a:prstGeom>
          <a:solidFill>
            <a:schemeClr val="accent2"/>
          </a:solidFill>
          <a:ln w="15875" cap="rnd" cmpd="sng">
            <a:solidFill>
              <a:srgbClr val="99874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164" name="Google Shape;164;p3"/>
          <p:cNvSpPr txBox="1"/>
          <p:nvPr/>
        </p:nvSpPr>
        <p:spPr>
          <a:xfrm>
            <a:off x="1907209" y="5199454"/>
            <a:ext cx="1675708"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dirty="0">
                <a:solidFill>
                  <a:schemeClr val="lt1"/>
                </a:solidFill>
                <a:latin typeface="Lustria"/>
                <a:ea typeface="Lustria"/>
                <a:cs typeface="Lustria"/>
                <a:sym typeface="Lustria"/>
              </a:rPr>
              <a:t>Iowa State – BS/MS Industrial Engineering</a:t>
            </a:r>
            <a:endParaRPr dirty="0"/>
          </a:p>
        </p:txBody>
      </p:sp>
      <p:sp>
        <p:nvSpPr>
          <p:cNvPr id="165" name="Google Shape;165;p3"/>
          <p:cNvSpPr txBox="1"/>
          <p:nvPr/>
        </p:nvSpPr>
        <p:spPr>
          <a:xfrm>
            <a:off x="4465785" y="5199453"/>
            <a:ext cx="1832871"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a:solidFill>
                  <a:schemeClr val="lt1"/>
                </a:solidFill>
                <a:latin typeface="Lustria"/>
                <a:ea typeface="Lustria"/>
                <a:cs typeface="Lustria"/>
                <a:sym typeface="Lustria"/>
              </a:rPr>
              <a:t>Boeing (California, West Virginia, South Carolina)</a:t>
            </a:r>
            <a:endParaRPr/>
          </a:p>
        </p:txBody>
      </p:sp>
      <p:sp>
        <p:nvSpPr>
          <p:cNvPr id="166" name="Google Shape;166;p3"/>
          <p:cNvSpPr txBox="1"/>
          <p:nvPr/>
        </p:nvSpPr>
        <p:spPr>
          <a:xfrm>
            <a:off x="7602808" y="5309405"/>
            <a:ext cx="221333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0" i="0" u="none" strike="noStrike" cap="none" dirty="0">
                <a:solidFill>
                  <a:schemeClr val="lt1"/>
                </a:solidFill>
                <a:latin typeface="Lustria"/>
                <a:ea typeface="Lustria"/>
                <a:cs typeface="Lustria"/>
                <a:sym typeface="Lustria"/>
              </a:rPr>
              <a:t>Dual PhD</a:t>
            </a:r>
            <a:endParaRPr dirty="0"/>
          </a:p>
          <a:p>
            <a:pPr marL="0" marR="0" lvl="0" indent="0" algn="ctr" rtl="0">
              <a:spcBef>
                <a:spcPts val="0"/>
              </a:spcBef>
              <a:spcAft>
                <a:spcPts val="0"/>
              </a:spcAft>
              <a:buNone/>
            </a:pPr>
            <a:r>
              <a:rPr lang="en-US" sz="1800" b="0" i="0" u="none" strike="noStrike" cap="none" dirty="0">
                <a:solidFill>
                  <a:schemeClr val="lt1"/>
                </a:solidFill>
                <a:latin typeface="Lustria"/>
                <a:ea typeface="Lustria"/>
                <a:cs typeface="Lustria"/>
                <a:sym typeface="Lustria"/>
              </a:rPr>
              <a:t>Computer Science</a:t>
            </a:r>
            <a:endParaRPr dirty="0"/>
          </a:p>
          <a:p>
            <a:pPr marL="0" marR="0" lvl="0" indent="0" algn="ctr" rtl="0">
              <a:spcBef>
                <a:spcPts val="0"/>
              </a:spcBef>
              <a:spcAft>
                <a:spcPts val="0"/>
              </a:spcAft>
              <a:buNone/>
            </a:pPr>
            <a:r>
              <a:rPr lang="en-US" sz="1800" b="0" i="0" u="none" strike="noStrike" cap="none" dirty="0">
                <a:solidFill>
                  <a:schemeClr val="lt1"/>
                </a:solidFill>
                <a:latin typeface="Lustria"/>
                <a:ea typeface="Lustria"/>
                <a:cs typeface="Lustria"/>
                <a:sym typeface="Lustria"/>
              </a:rPr>
              <a:t>Cognitive Science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1C7D9-496A-4F2D-AF16-61CE77C100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23905-8BCE-8BA7-C9C9-526CEE3262A3}"/>
              </a:ext>
            </a:extLst>
          </p:cNvPr>
          <p:cNvSpPr>
            <a:spLocks noGrp="1"/>
          </p:cNvSpPr>
          <p:nvPr>
            <p:ph type="title"/>
          </p:nvPr>
        </p:nvSpPr>
        <p:spPr>
          <a:xfrm>
            <a:off x="913795" y="295836"/>
            <a:ext cx="10353762" cy="970450"/>
          </a:xfrm>
        </p:spPr>
        <p:txBody>
          <a:bodyPr>
            <a:normAutofit/>
          </a:bodyPr>
          <a:lstStyle/>
          <a:p>
            <a:r>
              <a:rPr lang="en-US" dirty="0"/>
              <a:t>Study Design</a:t>
            </a:r>
          </a:p>
        </p:txBody>
      </p:sp>
      <p:sp>
        <p:nvSpPr>
          <p:cNvPr id="3" name="Slide Number Placeholder 2">
            <a:extLst>
              <a:ext uri="{FF2B5EF4-FFF2-40B4-BE49-F238E27FC236}">
                <a16:creationId xmlns:a16="http://schemas.microsoft.com/office/drawing/2014/main" id="{025E8E47-6901-958F-94CA-D6AF7C0A986E}"/>
              </a:ext>
            </a:extLst>
          </p:cNvPr>
          <p:cNvSpPr>
            <a:spLocks noGrp="1"/>
          </p:cNvSpPr>
          <p:nvPr>
            <p:ph type="sldNum" sz="quarter" idx="12"/>
          </p:nvPr>
        </p:nvSpPr>
        <p:spPr/>
        <p:txBody>
          <a:bodyPr/>
          <a:lstStyle/>
          <a:p>
            <a:fld id="{F835488D-5DA2-45B5-A4A4-7339B26D131D}" type="slidenum">
              <a:rPr lang="en-US" smtClean="0"/>
              <a:t>20</a:t>
            </a:fld>
            <a:endParaRPr lang="en-US"/>
          </a:p>
        </p:txBody>
      </p:sp>
      <p:sp>
        <p:nvSpPr>
          <p:cNvPr id="4" name="Content Placeholder 4">
            <a:extLst>
              <a:ext uri="{FF2B5EF4-FFF2-40B4-BE49-F238E27FC236}">
                <a16:creationId xmlns:a16="http://schemas.microsoft.com/office/drawing/2014/main" id="{A3529FD5-1888-3A31-98AF-3C238064B334}"/>
              </a:ext>
            </a:extLst>
          </p:cNvPr>
          <p:cNvSpPr txBox="1">
            <a:spLocks/>
          </p:cNvSpPr>
          <p:nvPr/>
        </p:nvSpPr>
        <p:spPr>
          <a:xfrm>
            <a:off x="913794" y="1732449"/>
            <a:ext cx="10192569" cy="4829715"/>
          </a:xfrm>
          <a:prstGeom prst="rect">
            <a:avLst/>
          </a:prstGeom>
        </p:spPr>
        <p:txBody>
          <a:bodyPr>
            <a:normAutofit fontScale="5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600" dirty="0"/>
              <a:t>Tech probe design</a:t>
            </a:r>
          </a:p>
          <a:p>
            <a:pPr marL="36900" indent="0">
              <a:buNone/>
            </a:pPr>
            <a:r>
              <a:rPr lang="en-US" sz="3600" dirty="0"/>
              <a:t>10 participants in a think-aloud  </a:t>
            </a:r>
          </a:p>
          <a:p>
            <a:pPr marL="36900" indent="0">
              <a:buNone/>
            </a:pPr>
            <a:r>
              <a:rPr lang="en-US" sz="3600" dirty="0"/>
              <a:t>7 in week long deployment</a:t>
            </a:r>
          </a:p>
          <a:p>
            <a:pPr marL="36900" indent="0">
              <a:buNone/>
            </a:pPr>
            <a:r>
              <a:rPr lang="en-US" sz="3600" dirty="0">
                <a:sym typeface="Wingdings" panose="05000000000000000000" pitchFamily="2" charset="2"/>
              </a:rPr>
              <a:t>Closing interview with interactive visualization dashboard</a:t>
            </a:r>
          </a:p>
          <a:p>
            <a:pPr marL="36900" indent="0">
              <a:buNone/>
            </a:pPr>
            <a:endParaRPr lang="en-US" sz="3600" dirty="0">
              <a:sym typeface="Wingdings" panose="05000000000000000000" pitchFamily="2" charset="2"/>
            </a:endParaRPr>
          </a:p>
          <a:p>
            <a:pPr marL="36900" indent="0">
              <a:buNone/>
            </a:pPr>
            <a:r>
              <a:rPr lang="en-US" sz="3600" dirty="0">
                <a:sym typeface="Wingdings" panose="05000000000000000000" pitchFamily="2" charset="2"/>
              </a:rPr>
              <a:t>For one week, participants collected:</a:t>
            </a:r>
          </a:p>
          <a:p>
            <a:r>
              <a:rPr lang="en-US" sz="3600" dirty="0">
                <a:sym typeface="Wingdings" panose="05000000000000000000" pitchFamily="2" charset="2"/>
              </a:rPr>
              <a:t>What they did</a:t>
            </a:r>
          </a:p>
          <a:p>
            <a:r>
              <a:rPr lang="en-US" sz="3600" dirty="0">
                <a:sym typeface="Wingdings" panose="05000000000000000000" pitchFamily="2" charset="2"/>
              </a:rPr>
              <a:t>Where</a:t>
            </a:r>
          </a:p>
          <a:p>
            <a:r>
              <a:rPr lang="en-US" sz="3600" dirty="0">
                <a:sym typeface="Wingdings" panose="05000000000000000000" pitchFamily="2" charset="2"/>
              </a:rPr>
              <a:t>Who they were with</a:t>
            </a:r>
          </a:p>
          <a:p>
            <a:r>
              <a:rPr lang="en-US" sz="3600" dirty="0">
                <a:sym typeface="Wingdings" panose="05000000000000000000" pitchFamily="2" charset="2"/>
              </a:rPr>
              <a:t>Organization involved</a:t>
            </a:r>
          </a:p>
          <a:p>
            <a:r>
              <a:rPr lang="en-US" sz="3600" dirty="0">
                <a:sym typeface="Wingdings" panose="05000000000000000000" pitchFamily="2" charset="2"/>
              </a:rPr>
              <a:t>Needs satisfied</a:t>
            </a:r>
          </a:p>
          <a:p>
            <a:r>
              <a:rPr lang="en-US" sz="3600" dirty="0">
                <a:sym typeface="Wingdings" panose="05000000000000000000" pitchFamily="2" charset="2"/>
              </a:rPr>
              <a:t>Self-aspects activated</a:t>
            </a:r>
          </a:p>
        </p:txBody>
      </p:sp>
    </p:spTree>
    <p:extLst>
      <p:ext uri="{BB962C8B-B14F-4D97-AF65-F5344CB8AC3E}">
        <p14:creationId xmlns:p14="http://schemas.microsoft.com/office/powerpoint/2010/main" val="2134353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fade">
                                      <p:cBhvr>
                                        <p:cTn id="57"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Probe Design</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21</a:t>
            </a:fld>
            <a:endParaRPr lang="en-US"/>
          </a:p>
        </p:txBody>
      </p:sp>
      <p:pic>
        <p:nvPicPr>
          <p:cNvPr id="7" name="Picture 6" descr="A screenshot of a medical survey&#10;&#10;Description automatically generated with low confidence">
            <a:extLst>
              <a:ext uri="{FF2B5EF4-FFF2-40B4-BE49-F238E27FC236}">
                <a16:creationId xmlns:a16="http://schemas.microsoft.com/office/drawing/2014/main" id="{514C84BD-430E-7D8F-2623-30E6F2DC6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6" y="1266286"/>
            <a:ext cx="8415198" cy="3041314"/>
          </a:xfrm>
          <a:prstGeom prst="rect">
            <a:avLst/>
          </a:prstGeom>
        </p:spPr>
      </p:pic>
      <p:pic>
        <p:nvPicPr>
          <p:cNvPr id="9" name="Picture 8" descr="A picture containing text, line, number, font&#10;&#10;Description automatically generated">
            <a:extLst>
              <a:ext uri="{FF2B5EF4-FFF2-40B4-BE49-F238E27FC236}">
                <a16:creationId xmlns:a16="http://schemas.microsoft.com/office/drawing/2014/main" id="{85637391-A607-7CE2-C036-508E60082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279" y="4489854"/>
            <a:ext cx="11622794" cy="2071283"/>
          </a:xfrm>
          <a:prstGeom prst="rect">
            <a:avLst/>
          </a:prstGeom>
        </p:spPr>
      </p:pic>
    </p:spTree>
    <p:extLst>
      <p:ext uri="{BB962C8B-B14F-4D97-AF65-F5344CB8AC3E}">
        <p14:creationId xmlns:p14="http://schemas.microsoft.com/office/powerpoint/2010/main" val="2582139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2302016" y="378029"/>
            <a:ext cx="10353762" cy="970450"/>
          </a:xfrm>
        </p:spPr>
        <p:txBody>
          <a:bodyPr>
            <a:normAutofit/>
          </a:bodyPr>
          <a:lstStyle/>
          <a:p>
            <a:r>
              <a:rPr lang="en-US" dirty="0"/>
              <a:t>Results</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22</a:t>
            </a:fld>
            <a:endParaRPr lang="en-US"/>
          </a:p>
        </p:txBody>
      </p:sp>
      <p:pic>
        <p:nvPicPr>
          <p:cNvPr id="6" name="Picture 5">
            <a:extLst>
              <a:ext uri="{FF2B5EF4-FFF2-40B4-BE49-F238E27FC236}">
                <a16:creationId xmlns:a16="http://schemas.microsoft.com/office/drawing/2014/main" id="{8EFBC804-2B2F-C5F9-1E2D-D048FB9DA072}"/>
              </a:ext>
            </a:extLst>
          </p:cNvPr>
          <p:cNvPicPr>
            <a:picLocks noChangeAspect="1"/>
          </p:cNvPicPr>
          <p:nvPr/>
        </p:nvPicPr>
        <p:blipFill>
          <a:blip r:embed="rId3"/>
          <a:stretch>
            <a:fillRect/>
          </a:stretch>
        </p:blipFill>
        <p:spPr>
          <a:xfrm>
            <a:off x="6096000" y="114300"/>
            <a:ext cx="5570636" cy="6730453"/>
          </a:xfrm>
          <a:prstGeom prst="rect">
            <a:avLst/>
          </a:prstGeom>
        </p:spPr>
      </p:pic>
      <p:pic>
        <p:nvPicPr>
          <p:cNvPr id="5" name="Picture 4">
            <a:extLst>
              <a:ext uri="{FF2B5EF4-FFF2-40B4-BE49-F238E27FC236}">
                <a16:creationId xmlns:a16="http://schemas.microsoft.com/office/drawing/2014/main" id="{BEB7D4AC-4B20-479A-153F-F54534FC4E38}"/>
              </a:ext>
            </a:extLst>
          </p:cNvPr>
          <p:cNvPicPr>
            <a:picLocks noChangeAspect="1"/>
          </p:cNvPicPr>
          <p:nvPr/>
        </p:nvPicPr>
        <p:blipFill>
          <a:blip r:embed="rId4"/>
          <a:stretch>
            <a:fillRect/>
          </a:stretch>
        </p:blipFill>
        <p:spPr>
          <a:xfrm>
            <a:off x="991604" y="2280998"/>
            <a:ext cx="3766522" cy="4280139"/>
          </a:xfrm>
          <a:prstGeom prst="rect">
            <a:avLst/>
          </a:prstGeom>
        </p:spPr>
      </p:pic>
    </p:spTree>
    <p:extLst>
      <p:ext uri="{BB962C8B-B14F-4D97-AF65-F5344CB8AC3E}">
        <p14:creationId xmlns:p14="http://schemas.microsoft.com/office/powerpoint/2010/main" val="1381004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Reflection Dashboard</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23</a:t>
            </a:fld>
            <a:endParaRPr lang="en-US"/>
          </a:p>
        </p:txBody>
      </p:sp>
      <p:pic>
        <p:nvPicPr>
          <p:cNvPr id="6" name="Picture 5" descr="Chart&#10;&#10;Description automatically generated">
            <a:extLst>
              <a:ext uri="{FF2B5EF4-FFF2-40B4-BE49-F238E27FC236}">
                <a16:creationId xmlns:a16="http://schemas.microsoft.com/office/drawing/2014/main" id="{CFABD813-CCC6-31EE-B3E0-15DF474F7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868" y="1144161"/>
            <a:ext cx="7376583" cy="5599539"/>
          </a:xfrm>
          <a:prstGeom prst="rect">
            <a:avLst/>
          </a:prstGeom>
        </p:spPr>
      </p:pic>
    </p:spTree>
    <p:extLst>
      <p:ext uri="{BB962C8B-B14F-4D97-AF65-F5344CB8AC3E}">
        <p14:creationId xmlns:p14="http://schemas.microsoft.com/office/powerpoint/2010/main" val="1670530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normAutofit/>
          </a:bodyPr>
          <a:lstStyle/>
          <a:p>
            <a:r>
              <a:rPr lang="en-US" dirty="0"/>
              <a:t>Self-Reported Benefits to Participants</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normAutofit fontScale="92500" lnSpcReduction="10000"/>
          </a:bodyPr>
          <a:lstStyle/>
          <a:p>
            <a:r>
              <a:rPr lang="en-US" dirty="0"/>
              <a:t>“This study has been quite a journey sometimes. My experience with this study has been fascinating…</a:t>
            </a:r>
            <a:r>
              <a:rPr lang="en-US" b="1" u="sng" dirty="0"/>
              <a:t>I do stuff without even knowing i</a:t>
            </a:r>
            <a:r>
              <a:rPr lang="en-US" dirty="0"/>
              <a:t>t. Seeing this chart and all, and seeing what I do, it feels like I don't do much. </a:t>
            </a:r>
            <a:r>
              <a:rPr lang="en-US" b="1" u="sng" dirty="0"/>
              <a:t>It's kind of fascinating that I spend most of the time being alone, just working, watching TV</a:t>
            </a:r>
            <a:r>
              <a:rPr lang="en-US" dirty="0"/>
              <a:t>…to see that me being alone is 60-70% of my time…is quite fascinating to me.” -P7</a:t>
            </a:r>
          </a:p>
          <a:p>
            <a:r>
              <a:rPr lang="en-US" dirty="0"/>
              <a:t>“I had </a:t>
            </a:r>
            <a:r>
              <a:rPr lang="en-US" b="1" u="sng" dirty="0"/>
              <a:t>daughter as one of my self-aspects</a:t>
            </a:r>
            <a:r>
              <a:rPr lang="en-US" dirty="0"/>
              <a:t>, but in this week I </a:t>
            </a:r>
            <a:r>
              <a:rPr lang="en-US" b="1" u="sng" dirty="0"/>
              <a:t>did nothing to contribute to this</a:t>
            </a:r>
            <a:r>
              <a:rPr lang="en-US" dirty="0"/>
              <a:t>… which may mean that I need to… updating my family on how I'm doing and like, asking that in return” –P10</a:t>
            </a:r>
          </a:p>
          <a:p>
            <a:endParaRPr lang="en-US" dirty="0"/>
          </a:p>
          <a:p>
            <a:pPr marL="36900" indent="0">
              <a:buNone/>
            </a:pPr>
            <a:r>
              <a:rPr lang="en-US" dirty="0"/>
              <a:t>All participants reported learning something about themselves</a:t>
            </a:r>
          </a:p>
          <a:p>
            <a:pPr marL="36900" indent="0">
              <a:buNone/>
            </a:pPr>
            <a:r>
              <a:rPr lang="en-US" dirty="0"/>
              <a:t>About half of participants reported wanting to change how they were living</a:t>
            </a:r>
          </a:p>
          <a:p>
            <a:pPr marL="36900" indent="0">
              <a:buNone/>
            </a:pPr>
            <a:r>
              <a:rPr lang="en-US" dirty="0"/>
              <a:t>All participants expressed interest in continuing to use the system at some frequency</a:t>
            </a:r>
          </a:p>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24</a:t>
            </a:fld>
            <a:endParaRPr lang="en-US"/>
          </a:p>
        </p:txBody>
      </p:sp>
    </p:spTree>
    <p:extLst>
      <p:ext uri="{BB962C8B-B14F-4D97-AF65-F5344CB8AC3E}">
        <p14:creationId xmlns:p14="http://schemas.microsoft.com/office/powerpoint/2010/main" val="253962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Contributions of Study </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First attempt at collecting need satisfaction data via personal informatics system</a:t>
            </a:r>
          </a:p>
          <a:p>
            <a:pPr lvl="1"/>
            <a:r>
              <a:rPr lang="en-US" dirty="0"/>
              <a:t>Network data model for representing need data</a:t>
            </a:r>
          </a:p>
          <a:p>
            <a:r>
              <a:rPr lang="en-US" dirty="0"/>
              <a:t>Improved understanding of how people think about need satisfaction and self-aspect activation</a:t>
            </a:r>
          </a:p>
          <a:p>
            <a:r>
              <a:rPr lang="en-US" dirty="0"/>
              <a:t>New methods for designing interactive systems</a:t>
            </a:r>
          </a:p>
          <a:p>
            <a:pPr lvl="1"/>
            <a:r>
              <a:rPr lang="en-US" dirty="0"/>
              <a:t>Day Reconstruction Method to provide a complete record of time use</a:t>
            </a:r>
          </a:p>
          <a:p>
            <a:pPr lvl="1"/>
            <a:r>
              <a:rPr lang="en-US" dirty="0"/>
              <a:t>Using the multiple self-aspects to scaffold reflection</a:t>
            </a:r>
          </a:p>
          <a:p>
            <a:pPr lvl="1"/>
            <a:r>
              <a:rPr lang="en-US" dirty="0"/>
              <a:t>Network visualization of the self</a:t>
            </a:r>
          </a:p>
          <a:p>
            <a:pPr lvl="1"/>
            <a:endParaRPr lang="en-US" sz="2000"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25</a:t>
            </a:fld>
            <a:endParaRPr lang="en-US"/>
          </a:p>
        </p:txBody>
      </p:sp>
      <p:pic>
        <p:nvPicPr>
          <p:cNvPr id="6" name="Picture 5">
            <a:extLst>
              <a:ext uri="{FF2B5EF4-FFF2-40B4-BE49-F238E27FC236}">
                <a16:creationId xmlns:a16="http://schemas.microsoft.com/office/drawing/2014/main" id="{F872CE0C-D188-97D2-655D-F8231FBA4AED}"/>
              </a:ext>
            </a:extLst>
          </p:cNvPr>
          <p:cNvPicPr>
            <a:picLocks noChangeAspect="1"/>
          </p:cNvPicPr>
          <p:nvPr/>
        </p:nvPicPr>
        <p:blipFill>
          <a:blip r:embed="rId3"/>
          <a:stretch>
            <a:fillRect/>
          </a:stretch>
        </p:blipFill>
        <p:spPr>
          <a:xfrm>
            <a:off x="277638" y="5332726"/>
            <a:ext cx="4931360" cy="1169702"/>
          </a:xfrm>
          <a:prstGeom prst="rect">
            <a:avLst/>
          </a:prstGeom>
        </p:spPr>
      </p:pic>
      <p:pic>
        <p:nvPicPr>
          <p:cNvPr id="8" name="Picture 7">
            <a:extLst>
              <a:ext uri="{FF2B5EF4-FFF2-40B4-BE49-F238E27FC236}">
                <a16:creationId xmlns:a16="http://schemas.microsoft.com/office/drawing/2014/main" id="{4DFAFDDE-5F7F-D6DC-4334-DB8AB602BD51}"/>
              </a:ext>
            </a:extLst>
          </p:cNvPr>
          <p:cNvPicPr>
            <a:picLocks noChangeAspect="1"/>
          </p:cNvPicPr>
          <p:nvPr/>
        </p:nvPicPr>
        <p:blipFill>
          <a:blip r:embed="rId4"/>
          <a:stretch>
            <a:fillRect/>
          </a:stretch>
        </p:blipFill>
        <p:spPr>
          <a:xfrm>
            <a:off x="5445513" y="5589142"/>
            <a:ext cx="6601608" cy="595778"/>
          </a:xfrm>
          <a:prstGeom prst="rect">
            <a:avLst/>
          </a:prstGeom>
        </p:spPr>
      </p:pic>
    </p:spTree>
    <p:extLst>
      <p:ext uri="{BB962C8B-B14F-4D97-AF65-F5344CB8AC3E}">
        <p14:creationId xmlns:p14="http://schemas.microsoft.com/office/powerpoint/2010/main" val="4746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lstStyle/>
          <a:p>
            <a:r>
              <a:rPr lang="en-US" dirty="0"/>
              <a:t>Study 1 Insights</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p:txBody>
          <a:bodyPr/>
          <a:lstStyle/>
          <a:p>
            <a:r>
              <a:rPr lang="en-US" dirty="0"/>
              <a:t>Participants had trouble completing the time tracking activity</a:t>
            </a:r>
          </a:p>
          <a:p>
            <a:r>
              <a:rPr lang="en-US" dirty="0"/>
              <a:t>They wanted to “just talk about their day”</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26</a:t>
            </a:fld>
            <a:endParaRPr lang="en-US"/>
          </a:p>
        </p:txBody>
      </p:sp>
      <p:pic>
        <p:nvPicPr>
          <p:cNvPr id="5" name="Picture 4" descr="A picture containing text, line, number, font&#10;&#10;Description automatically generated">
            <a:extLst>
              <a:ext uri="{FF2B5EF4-FFF2-40B4-BE49-F238E27FC236}">
                <a16:creationId xmlns:a16="http://schemas.microsoft.com/office/drawing/2014/main" id="{8502D8FC-13BC-0CA6-E10D-270E1B4D6E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14" y="3171025"/>
            <a:ext cx="11622794" cy="2071283"/>
          </a:xfrm>
          <a:prstGeom prst="rect">
            <a:avLst/>
          </a:prstGeom>
        </p:spPr>
      </p:pic>
    </p:spTree>
    <p:extLst>
      <p:ext uri="{BB962C8B-B14F-4D97-AF65-F5344CB8AC3E}">
        <p14:creationId xmlns:p14="http://schemas.microsoft.com/office/powerpoint/2010/main" val="2816473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lstStyle/>
          <a:p>
            <a:r>
              <a:rPr lang="en-US" dirty="0"/>
              <a:t>Human-AI Collaboration for Self-Tracking</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p:txBody>
          <a:bodyPr/>
          <a:lstStyle/>
          <a:p>
            <a:r>
              <a:rPr lang="en-US" dirty="0"/>
              <a:t>Advances in large language models (LLMs) make challenging NLP tasks easier</a:t>
            </a:r>
          </a:p>
          <a:p>
            <a:r>
              <a:rPr lang="en-US" dirty="0"/>
              <a:t>Now possible to extract a structured list of events from a spoken/written narrative</a:t>
            </a:r>
          </a:p>
          <a:p>
            <a:r>
              <a:rPr lang="en-US" dirty="0"/>
              <a:t>How can LLMs help individuals to gather data about their lives?</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27</a:t>
            </a:fld>
            <a:endParaRPr lang="en-US"/>
          </a:p>
        </p:txBody>
      </p:sp>
      <p:pic>
        <p:nvPicPr>
          <p:cNvPr id="6" name="Picture 5">
            <a:extLst>
              <a:ext uri="{FF2B5EF4-FFF2-40B4-BE49-F238E27FC236}">
                <a16:creationId xmlns:a16="http://schemas.microsoft.com/office/drawing/2014/main" id="{BCFC1584-A6B8-462A-0068-CB04F2365FF2}"/>
              </a:ext>
            </a:extLst>
          </p:cNvPr>
          <p:cNvPicPr>
            <a:picLocks noChangeAspect="1"/>
          </p:cNvPicPr>
          <p:nvPr/>
        </p:nvPicPr>
        <p:blipFill>
          <a:blip r:embed="rId2"/>
          <a:stretch>
            <a:fillRect/>
          </a:stretch>
        </p:blipFill>
        <p:spPr>
          <a:xfrm>
            <a:off x="7026337" y="5441613"/>
            <a:ext cx="4712171" cy="1003968"/>
          </a:xfrm>
          <a:prstGeom prst="rect">
            <a:avLst/>
          </a:prstGeom>
        </p:spPr>
      </p:pic>
    </p:spTree>
    <p:extLst>
      <p:ext uri="{BB962C8B-B14F-4D97-AF65-F5344CB8AC3E}">
        <p14:creationId xmlns:p14="http://schemas.microsoft.com/office/powerpoint/2010/main" val="1073647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a:xfrm>
            <a:off x="919119" y="0"/>
            <a:ext cx="10353762" cy="970450"/>
          </a:xfrm>
        </p:spPr>
        <p:txBody>
          <a:bodyPr/>
          <a:lstStyle/>
          <a:p>
            <a:r>
              <a:rPr lang="en-US" dirty="0"/>
              <a:t>AI-Powered Calendar Interface</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28</a:t>
            </a:fld>
            <a:endParaRPr lang="en-US"/>
          </a:p>
        </p:txBody>
      </p:sp>
      <p:pic>
        <p:nvPicPr>
          <p:cNvPr id="5" name="Picture 4">
            <a:extLst>
              <a:ext uri="{FF2B5EF4-FFF2-40B4-BE49-F238E27FC236}">
                <a16:creationId xmlns:a16="http://schemas.microsoft.com/office/drawing/2014/main" id="{95DB9F8C-E0F7-E47D-5721-CF535378A06C}"/>
              </a:ext>
            </a:extLst>
          </p:cNvPr>
          <p:cNvPicPr>
            <a:picLocks noChangeAspect="1"/>
          </p:cNvPicPr>
          <p:nvPr/>
        </p:nvPicPr>
        <p:blipFill>
          <a:blip r:embed="rId3"/>
          <a:stretch>
            <a:fillRect/>
          </a:stretch>
        </p:blipFill>
        <p:spPr>
          <a:xfrm>
            <a:off x="152399" y="824264"/>
            <a:ext cx="10206039" cy="5958481"/>
          </a:xfrm>
          <a:prstGeom prst="rect">
            <a:avLst/>
          </a:prstGeom>
        </p:spPr>
      </p:pic>
    </p:spTree>
    <p:extLst>
      <p:ext uri="{BB962C8B-B14F-4D97-AF65-F5344CB8AC3E}">
        <p14:creationId xmlns:p14="http://schemas.microsoft.com/office/powerpoint/2010/main" val="3144771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lstStyle/>
          <a:p>
            <a:r>
              <a:rPr lang="en-US" dirty="0"/>
              <a:t>Study Design and Contributions</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p:txBody>
          <a:bodyPr/>
          <a:lstStyle/>
          <a:p>
            <a:r>
              <a:rPr lang="en-US" dirty="0"/>
              <a:t>Think-aloud and data log study to understand how individual interact with an AI conversational agent for collective time-use data</a:t>
            </a:r>
          </a:p>
          <a:p>
            <a:r>
              <a:rPr lang="en-US" dirty="0"/>
              <a:t>RCT to compare regular interface with AI-augmented interface</a:t>
            </a:r>
          </a:p>
          <a:p>
            <a:r>
              <a:rPr lang="en-US" dirty="0"/>
              <a:t>Understand limitations of current LLMs, and the mutual co-learning between the LLM and the individual </a:t>
            </a:r>
          </a:p>
          <a:p>
            <a:r>
              <a:rPr lang="en-US" dirty="0"/>
              <a:t>New data collection methodology for time use</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29</a:t>
            </a:fld>
            <a:endParaRPr lang="en-US"/>
          </a:p>
        </p:txBody>
      </p:sp>
      <p:pic>
        <p:nvPicPr>
          <p:cNvPr id="5" name="Picture 4">
            <a:extLst>
              <a:ext uri="{FF2B5EF4-FFF2-40B4-BE49-F238E27FC236}">
                <a16:creationId xmlns:a16="http://schemas.microsoft.com/office/drawing/2014/main" id="{B60009EC-645F-6F83-86AB-BC27F7527F06}"/>
              </a:ext>
            </a:extLst>
          </p:cNvPr>
          <p:cNvPicPr>
            <a:picLocks noChangeAspect="1"/>
          </p:cNvPicPr>
          <p:nvPr/>
        </p:nvPicPr>
        <p:blipFill>
          <a:blip r:embed="rId2"/>
          <a:stretch>
            <a:fillRect/>
          </a:stretch>
        </p:blipFill>
        <p:spPr>
          <a:xfrm>
            <a:off x="3014135" y="4310565"/>
            <a:ext cx="6163730" cy="2230980"/>
          </a:xfrm>
          <a:prstGeom prst="rect">
            <a:avLst/>
          </a:prstGeom>
        </p:spPr>
      </p:pic>
    </p:spTree>
    <p:extLst>
      <p:ext uri="{BB962C8B-B14F-4D97-AF65-F5344CB8AC3E}">
        <p14:creationId xmlns:p14="http://schemas.microsoft.com/office/powerpoint/2010/main" val="42583554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E93E6-A207-4A04-ABC6-2E66633DF321}"/>
              </a:ext>
            </a:extLst>
          </p:cNvPr>
          <p:cNvSpPr>
            <a:spLocks noGrp="1"/>
          </p:cNvSpPr>
          <p:nvPr>
            <p:ph type="title"/>
          </p:nvPr>
        </p:nvSpPr>
        <p:spPr>
          <a:xfrm>
            <a:off x="919119" y="105747"/>
            <a:ext cx="10353762" cy="970450"/>
          </a:xfrm>
        </p:spPr>
        <p:txBody>
          <a:bodyPr/>
          <a:lstStyle/>
          <a:p>
            <a:r>
              <a:rPr lang="en-US" dirty="0"/>
              <a:t>Personal Informatics</a:t>
            </a:r>
          </a:p>
        </p:txBody>
      </p:sp>
      <p:sp>
        <p:nvSpPr>
          <p:cNvPr id="3" name="Slide Number Placeholder 2">
            <a:extLst>
              <a:ext uri="{FF2B5EF4-FFF2-40B4-BE49-F238E27FC236}">
                <a16:creationId xmlns:a16="http://schemas.microsoft.com/office/drawing/2014/main" id="{22049CE7-90B9-4299-834C-16FB3C75EF91}"/>
              </a:ext>
            </a:extLst>
          </p:cNvPr>
          <p:cNvSpPr>
            <a:spLocks noGrp="1"/>
          </p:cNvSpPr>
          <p:nvPr>
            <p:ph type="sldNum" sz="quarter" idx="12"/>
          </p:nvPr>
        </p:nvSpPr>
        <p:spPr/>
        <p:txBody>
          <a:bodyPr/>
          <a:lstStyle/>
          <a:p>
            <a:fld id="{F835488D-5DA2-45B5-A4A4-7339B26D131D}" type="slidenum">
              <a:rPr lang="en-US" smtClean="0"/>
              <a:t>3</a:t>
            </a:fld>
            <a:endParaRPr lang="en-US"/>
          </a:p>
        </p:txBody>
      </p:sp>
      <p:pic>
        <p:nvPicPr>
          <p:cNvPr id="2050" name="Picture 2" descr="Fitbit Versa 2™ Smartwatch | Shop">
            <a:extLst>
              <a:ext uri="{FF2B5EF4-FFF2-40B4-BE49-F238E27FC236}">
                <a16:creationId xmlns:a16="http://schemas.microsoft.com/office/drawing/2014/main" id="{8B0AD217-9DD4-42E3-83BB-03868C240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478" y="949661"/>
            <a:ext cx="2640563" cy="26405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Beginner&amp;#39;s Guide to Quantified Self (Plus, a List of the Best Personal  Data Tools Out There) - Technori">
            <a:extLst>
              <a:ext uri="{FF2B5EF4-FFF2-40B4-BE49-F238E27FC236}">
                <a16:creationId xmlns:a16="http://schemas.microsoft.com/office/drawing/2014/main" id="{32B514B6-AA9F-406D-9BF4-D149D5B948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041" y="998377"/>
            <a:ext cx="4474299" cy="53557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14 Best Mood Tracker Apps for 2021 - Happier Human">
            <a:extLst>
              <a:ext uri="{FF2B5EF4-FFF2-40B4-BE49-F238E27FC236}">
                <a16:creationId xmlns:a16="http://schemas.microsoft.com/office/drawing/2014/main" id="{A8E895B5-7496-49CD-B891-08E1ED9168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6260" y="3242086"/>
            <a:ext cx="1751255" cy="31120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Budget Tracker &amp;amp; Planner | Free Online Money Management | Mint">
            <a:extLst>
              <a:ext uri="{FF2B5EF4-FFF2-40B4-BE49-F238E27FC236}">
                <a16:creationId xmlns:a16="http://schemas.microsoft.com/office/drawing/2014/main" id="{3F667DD1-7854-4107-9E0F-76E49E9D4D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620" y="601727"/>
            <a:ext cx="3638707" cy="44179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A7DE8A4-DA9D-49C1-A766-883B34E53DDC}"/>
              </a:ext>
            </a:extLst>
          </p:cNvPr>
          <p:cNvPicPr>
            <a:picLocks noChangeAspect="1"/>
          </p:cNvPicPr>
          <p:nvPr/>
        </p:nvPicPr>
        <p:blipFill>
          <a:blip r:embed="rId7"/>
          <a:stretch>
            <a:fillRect/>
          </a:stretch>
        </p:blipFill>
        <p:spPr>
          <a:xfrm>
            <a:off x="1499584" y="5019718"/>
            <a:ext cx="1303382" cy="1667562"/>
          </a:xfrm>
          <a:prstGeom prst="rect">
            <a:avLst/>
          </a:prstGeom>
        </p:spPr>
      </p:pic>
    </p:spTree>
    <p:extLst>
      <p:ext uri="{BB962C8B-B14F-4D97-AF65-F5344CB8AC3E}">
        <p14:creationId xmlns:p14="http://schemas.microsoft.com/office/powerpoint/2010/main" val="3651899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lstStyle/>
          <a:p>
            <a:r>
              <a:rPr lang="en-US" dirty="0"/>
              <a:t>Flexible Self-Tracking for Time Use</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p:txBody>
          <a:bodyPr/>
          <a:lstStyle/>
          <a:p>
            <a:r>
              <a:rPr lang="en-US" dirty="0"/>
              <a:t>Study 1 focused on a specific theory of needs (Max-</a:t>
            </a:r>
            <a:r>
              <a:rPr lang="en-US" dirty="0" err="1"/>
              <a:t>Neef’s</a:t>
            </a:r>
            <a:r>
              <a:rPr lang="en-US" dirty="0"/>
              <a:t>)</a:t>
            </a:r>
          </a:p>
          <a:p>
            <a:r>
              <a:rPr lang="en-US" dirty="0"/>
              <a:t>New system under development that allows for user-defined sets of “values,” such as:</a:t>
            </a:r>
          </a:p>
          <a:p>
            <a:pPr lvl="1"/>
            <a:r>
              <a:rPr lang="en-US" dirty="0"/>
              <a:t>Maslow’s Hierarchy of needs</a:t>
            </a:r>
          </a:p>
          <a:p>
            <a:pPr lvl="1"/>
            <a:r>
              <a:rPr lang="en-US" dirty="0"/>
              <a:t>Time spent in flow</a:t>
            </a:r>
          </a:p>
          <a:p>
            <a:pPr lvl="1"/>
            <a:r>
              <a:rPr lang="en-US" dirty="0"/>
              <a:t>Mood state</a:t>
            </a:r>
          </a:p>
          <a:p>
            <a:pPr lvl="1"/>
            <a:r>
              <a:rPr lang="en-US" dirty="0"/>
              <a:t>7 deadly sins</a:t>
            </a:r>
          </a:p>
          <a:p>
            <a:pPr lvl="1"/>
            <a:r>
              <a:rPr lang="en-US" dirty="0"/>
              <a:t>Self-aspects</a:t>
            </a:r>
          </a:p>
          <a:p>
            <a:r>
              <a:rPr lang="en-US" dirty="0"/>
              <a:t>Planning a longitudinal deployment study to understand user experience and resulting lifestyle changes</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30</a:t>
            </a:fld>
            <a:endParaRPr lang="en-US"/>
          </a:p>
        </p:txBody>
      </p:sp>
    </p:spTree>
    <p:extLst>
      <p:ext uri="{BB962C8B-B14F-4D97-AF65-F5344CB8AC3E}">
        <p14:creationId xmlns:p14="http://schemas.microsoft.com/office/powerpoint/2010/main" val="18615504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lstStyle/>
          <a:p>
            <a:r>
              <a:rPr lang="en-US" dirty="0"/>
              <a:t>Flexible Self-Tracking for Time Use</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p:txBody>
          <a:bodyPr/>
          <a:lstStyle/>
          <a:p>
            <a:r>
              <a:rPr lang="en-US" dirty="0"/>
              <a:t>Study 1 focused on a specific theory of needs (Max-</a:t>
            </a:r>
            <a:r>
              <a:rPr lang="en-US" dirty="0" err="1"/>
              <a:t>Neef’s</a:t>
            </a:r>
            <a:r>
              <a:rPr lang="en-US" dirty="0"/>
              <a:t>)</a:t>
            </a:r>
          </a:p>
          <a:p>
            <a:r>
              <a:rPr lang="en-US" dirty="0"/>
              <a:t>New system under development that allows for user-defined sets of “values,” such as:</a:t>
            </a:r>
          </a:p>
          <a:p>
            <a:pPr lvl="1"/>
            <a:r>
              <a:rPr lang="en-US" dirty="0"/>
              <a:t>Maslow’s Hierarchy of needs</a:t>
            </a:r>
          </a:p>
          <a:p>
            <a:pPr lvl="1"/>
            <a:r>
              <a:rPr lang="en-US" dirty="0"/>
              <a:t>Time spent in flow</a:t>
            </a:r>
          </a:p>
          <a:p>
            <a:pPr lvl="1"/>
            <a:r>
              <a:rPr lang="en-US" dirty="0"/>
              <a:t>Mood state</a:t>
            </a:r>
          </a:p>
          <a:p>
            <a:pPr lvl="1"/>
            <a:r>
              <a:rPr lang="en-US" dirty="0"/>
              <a:t>7 deadly sins</a:t>
            </a:r>
          </a:p>
          <a:p>
            <a:pPr lvl="1"/>
            <a:r>
              <a:rPr lang="en-US" dirty="0"/>
              <a:t>Self-aspects</a:t>
            </a:r>
          </a:p>
          <a:p>
            <a:r>
              <a:rPr lang="en-US" dirty="0"/>
              <a:t>Planning a longitudinal deployment study to understand user experience and resulting lifestyle changes</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31</a:t>
            </a:fld>
            <a:endParaRPr lang="en-US"/>
          </a:p>
        </p:txBody>
      </p:sp>
    </p:spTree>
    <p:extLst>
      <p:ext uri="{BB962C8B-B14F-4D97-AF65-F5344CB8AC3E}">
        <p14:creationId xmlns:p14="http://schemas.microsoft.com/office/powerpoint/2010/main" val="167044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F04A9-725C-FDBE-7440-6C473BBEA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E90201-10FD-F98D-1651-48555D5C2A7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491A1CB-10A6-61A3-3B45-D7F08DA90D7D}"/>
              </a:ext>
            </a:extLst>
          </p:cNvPr>
          <p:cNvSpPr>
            <a:spLocks noGrp="1"/>
          </p:cNvSpPr>
          <p:nvPr>
            <p:ph idx="1"/>
          </p:nvPr>
        </p:nvSpPr>
        <p:spPr/>
        <p:txBody>
          <a:bodyPr>
            <a:normAutofit lnSpcReduction="10000"/>
          </a:bodyPr>
          <a:lstStyle/>
          <a:p>
            <a:r>
              <a:rPr lang="en-US" dirty="0"/>
              <a:t>Motivation and Research Direction</a:t>
            </a:r>
          </a:p>
          <a:p>
            <a:r>
              <a:rPr lang="en-US" dirty="0"/>
              <a:t>Previous Work and “Side Projects”</a:t>
            </a:r>
          </a:p>
          <a:p>
            <a:pPr lvl="1"/>
            <a:r>
              <a:rPr lang="en-US" dirty="0"/>
              <a:t>Mental Health, Dreaming, Spirituality</a:t>
            </a:r>
          </a:p>
          <a:p>
            <a:r>
              <a:rPr lang="en-US" dirty="0"/>
              <a:t>Dissertation Work</a:t>
            </a:r>
          </a:p>
          <a:p>
            <a:pPr lvl="1"/>
            <a:r>
              <a:rPr lang="en-US" dirty="0"/>
              <a:t>Personal Informatics for Understanding Needs and Self</a:t>
            </a:r>
          </a:p>
          <a:p>
            <a:pPr lvl="1"/>
            <a:r>
              <a:rPr lang="en-US" dirty="0"/>
              <a:t>AI-augmented self-tracking and flexible time tracking systems</a:t>
            </a:r>
          </a:p>
          <a:p>
            <a:r>
              <a:rPr lang="en-US" b="1" dirty="0"/>
              <a:t>Future Work</a:t>
            </a:r>
          </a:p>
          <a:p>
            <a:pPr lvl="1"/>
            <a:r>
              <a:rPr lang="en-US" b="1" dirty="0"/>
              <a:t>Community informatics and visualization</a:t>
            </a:r>
          </a:p>
          <a:p>
            <a:pPr lvl="1"/>
            <a:r>
              <a:rPr lang="en-US" b="1" dirty="0"/>
              <a:t>Lifestyle Recommender Systems</a:t>
            </a:r>
          </a:p>
          <a:p>
            <a:pPr lvl="1"/>
            <a:r>
              <a:rPr lang="en-US" b="1" dirty="0"/>
              <a:t>AI Alignment</a:t>
            </a:r>
          </a:p>
        </p:txBody>
      </p:sp>
      <p:sp>
        <p:nvSpPr>
          <p:cNvPr id="4" name="Slide Number Placeholder 3">
            <a:extLst>
              <a:ext uri="{FF2B5EF4-FFF2-40B4-BE49-F238E27FC236}">
                <a16:creationId xmlns:a16="http://schemas.microsoft.com/office/drawing/2014/main" id="{0ADBEEAD-95C6-ED9C-B00C-8B912295464E}"/>
              </a:ext>
            </a:extLst>
          </p:cNvPr>
          <p:cNvSpPr>
            <a:spLocks noGrp="1"/>
          </p:cNvSpPr>
          <p:nvPr>
            <p:ph type="sldNum" sz="quarter" idx="12"/>
          </p:nvPr>
        </p:nvSpPr>
        <p:spPr/>
        <p:txBody>
          <a:bodyPr/>
          <a:lstStyle/>
          <a:p>
            <a:fld id="{F835488D-5DA2-45B5-A4A4-7339B26D131D}" type="slidenum">
              <a:rPr lang="en-US" smtClean="0"/>
              <a:t>32</a:t>
            </a:fld>
            <a:endParaRPr lang="en-US"/>
          </a:p>
        </p:txBody>
      </p:sp>
    </p:spTree>
    <p:extLst>
      <p:ext uri="{BB962C8B-B14F-4D97-AF65-F5344CB8AC3E}">
        <p14:creationId xmlns:p14="http://schemas.microsoft.com/office/powerpoint/2010/main" val="25597426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lstStyle/>
          <a:p>
            <a:r>
              <a:rPr lang="en-US" dirty="0"/>
              <a:t>Future Work – Reflection on Money Use</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p:txBody>
          <a:bodyPr/>
          <a:lstStyle/>
          <a:p>
            <a:r>
              <a:rPr lang="en-US" dirty="0"/>
              <a:t>Money is a signal of economic production, and therefore environmental impact</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33</a:t>
            </a:fld>
            <a:endParaRPr lang="en-US"/>
          </a:p>
        </p:txBody>
      </p:sp>
      <p:pic>
        <p:nvPicPr>
          <p:cNvPr id="5" name="Picture 4">
            <a:extLst>
              <a:ext uri="{FF2B5EF4-FFF2-40B4-BE49-F238E27FC236}">
                <a16:creationId xmlns:a16="http://schemas.microsoft.com/office/drawing/2014/main" id="{612129F6-2432-A740-F1C0-D713A84522D2}"/>
              </a:ext>
            </a:extLst>
          </p:cNvPr>
          <p:cNvPicPr>
            <a:picLocks noChangeAspect="1"/>
          </p:cNvPicPr>
          <p:nvPr/>
        </p:nvPicPr>
        <p:blipFill>
          <a:blip r:embed="rId2"/>
          <a:stretch>
            <a:fillRect/>
          </a:stretch>
        </p:blipFill>
        <p:spPr>
          <a:xfrm>
            <a:off x="807986" y="2502386"/>
            <a:ext cx="4204263" cy="4058751"/>
          </a:xfrm>
          <a:prstGeom prst="rect">
            <a:avLst/>
          </a:prstGeom>
        </p:spPr>
      </p:pic>
      <p:pic>
        <p:nvPicPr>
          <p:cNvPr id="6" name="Picture 5">
            <a:extLst>
              <a:ext uri="{FF2B5EF4-FFF2-40B4-BE49-F238E27FC236}">
                <a16:creationId xmlns:a16="http://schemas.microsoft.com/office/drawing/2014/main" id="{6F0DB85B-2C31-2C06-3DF9-5B7863DD781C}"/>
              </a:ext>
            </a:extLst>
          </p:cNvPr>
          <p:cNvPicPr>
            <a:picLocks noChangeAspect="1"/>
          </p:cNvPicPr>
          <p:nvPr/>
        </p:nvPicPr>
        <p:blipFill>
          <a:blip r:embed="rId3"/>
          <a:stretch>
            <a:fillRect/>
          </a:stretch>
        </p:blipFill>
        <p:spPr>
          <a:xfrm>
            <a:off x="6131623" y="2687805"/>
            <a:ext cx="4133987" cy="3873332"/>
          </a:xfrm>
          <a:prstGeom prst="rect">
            <a:avLst/>
          </a:prstGeom>
        </p:spPr>
      </p:pic>
    </p:spTree>
    <p:extLst>
      <p:ext uri="{BB962C8B-B14F-4D97-AF65-F5344CB8AC3E}">
        <p14:creationId xmlns:p14="http://schemas.microsoft.com/office/powerpoint/2010/main" val="687716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normAutofit/>
          </a:bodyPr>
          <a:lstStyle/>
          <a:p>
            <a:r>
              <a:rPr lang="en-US" dirty="0"/>
              <a:t>Future Work – Community Informatics</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p:txBody>
          <a:bodyPr/>
          <a:lstStyle/>
          <a:p>
            <a:r>
              <a:rPr lang="en-US" dirty="0"/>
              <a:t>Analyzing aggregate data may inform social policy making</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34</a:t>
            </a:fld>
            <a:endParaRPr lang="en-US"/>
          </a:p>
        </p:txBody>
      </p:sp>
      <p:pic>
        <p:nvPicPr>
          <p:cNvPr id="7" name="Picture 6">
            <a:extLst>
              <a:ext uri="{FF2B5EF4-FFF2-40B4-BE49-F238E27FC236}">
                <a16:creationId xmlns:a16="http://schemas.microsoft.com/office/drawing/2014/main" id="{D811B138-3EA0-001D-D889-278A9CA560F3}"/>
              </a:ext>
            </a:extLst>
          </p:cNvPr>
          <p:cNvPicPr>
            <a:picLocks noChangeAspect="1"/>
          </p:cNvPicPr>
          <p:nvPr/>
        </p:nvPicPr>
        <p:blipFill>
          <a:blip r:embed="rId2"/>
          <a:stretch>
            <a:fillRect/>
          </a:stretch>
        </p:blipFill>
        <p:spPr>
          <a:xfrm>
            <a:off x="812878" y="2166111"/>
            <a:ext cx="5067616" cy="4414076"/>
          </a:xfrm>
          <a:prstGeom prst="rect">
            <a:avLst/>
          </a:prstGeom>
        </p:spPr>
      </p:pic>
      <p:pic>
        <p:nvPicPr>
          <p:cNvPr id="8" name="Picture 7">
            <a:extLst>
              <a:ext uri="{FF2B5EF4-FFF2-40B4-BE49-F238E27FC236}">
                <a16:creationId xmlns:a16="http://schemas.microsoft.com/office/drawing/2014/main" id="{26F90EA9-3618-D548-BE19-F8B04E96F585}"/>
              </a:ext>
            </a:extLst>
          </p:cNvPr>
          <p:cNvPicPr>
            <a:picLocks noChangeAspect="1"/>
          </p:cNvPicPr>
          <p:nvPr/>
        </p:nvPicPr>
        <p:blipFill>
          <a:blip r:embed="rId3"/>
          <a:stretch>
            <a:fillRect/>
          </a:stretch>
        </p:blipFill>
        <p:spPr>
          <a:xfrm>
            <a:off x="6514488" y="2329624"/>
            <a:ext cx="4984227" cy="4414076"/>
          </a:xfrm>
          <a:prstGeom prst="rect">
            <a:avLst/>
          </a:prstGeom>
        </p:spPr>
      </p:pic>
    </p:spTree>
    <p:extLst>
      <p:ext uri="{BB962C8B-B14F-4D97-AF65-F5344CB8AC3E}">
        <p14:creationId xmlns:p14="http://schemas.microsoft.com/office/powerpoint/2010/main" val="2658381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normAutofit fontScale="90000"/>
          </a:bodyPr>
          <a:lstStyle/>
          <a:p>
            <a:r>
              <a:rPr lang="en-US" dirty="0"/>
              <a:t>Future Work – Lifestyle Recommender Systems</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a:xfrm>
            <a:off x="913795" y="1732449"/>
            <a:ext cx="4386868" cy="4058751"/>
          </a:xfrm>
        </p:spPr>
        <p:txBody>
          <a:bodyPr/>
          <a:lstStyle/>
          <a:p>
            <a:r>
              <a:rPr lang="en-US" dirty="0"/>
              <a:t>Participants were interested in sharing visualizations with others</a:t>
            </a:r>
          </a:p>
          <a:p>
            <a:r>
              <a:rPr lang="en-US" dirty="0"/>
              <a:t>Studies to explore sharing lifestyle visualizations with both relations and strangers</a:t>
            </a:r>
          </a:p>
          <a:p>
            <a:r>
              <a:rPr lang="en-US" dirty="0"/>
              <a:t>Digitally mediated empathy</a:t>
            </a:r>
          </a:p>
          <a:p>
            <a:r>
              <a:rPr lang="en-US" dirty="0"/>
              <a:t>Lifestyle recommendations from humans and AI</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35</a:t>
            </a:fld>
            <a:endParaRPr lang="en-US"/>
          </a:p>
        </p:txBody>
      </p:sp>
      <p:pic>
        <p:nvPicPr>
          <p:cNvPr id="5" name="Picture 4" descr="Chart&#10;&#10;Description automatically generated">
            <a:extLst>
              <a:ext uri="{FF2B5EF4-FFF2-40B4-BE49-F238E27FC236}">
                <a16:creationId xmlns:a16="http://schemas.microsoft.com/office/drawing/2014/main" id="{9B8CDA69-0EAA-C435-F5C6-BA629701E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7573" y="1732449"/>
            <a:ext cx="6120599" cy="4646126"/>
          </a:xfrm>
          <a:prstGeom prst="rect">
            <a:avLst/>
          </a:prstGeom>
        </p:spPr>
      </p:pic>
    </p:spTree>
    <p:extLst>
      <p:ext uri="{BB962C8B-B14F-4D97-AF65-F5344CB8AC3E}">
        <p14:creationId xmlns:p14="http://schemas.microsoft.com/office/powerpoint/2010/main" val="3535463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normAutofit/>
          </a:bodyPr>
          <a:lstStyle/>
          <a:p>
            <a:r>
              <a:rPr lang="en-US" dirty="0"/>
              <a:t>Future Work – AI Alignment</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a:xfrm>
            <a:off x="913794" y="1732449"/>
            <a:ext cx="8587393" cy="4058751"/>
          </a:xfrm>
        </p:spPr>
        <p:txBody>
          <a:bodyPr/>
          <a:lstStyle/>
          <a:p>
            <a:r>
              <a:rPr lang="en-US" dirty="0"/>
              <a:t>Digital representations of human lives and lifestyles</a:t>
            </a:r>
          </a:p>
          <a:p>
            <a:r>
              <a:rPr lang="en-US" dirty="0"/>
              <a:t>May serve an important role in AI alignment, ensuring that lifestyles and values of humans are not disrupted</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36</a:t>
            </a:fld>
            <a:endParaRPr lang="en-US"/>
          </a:p>
        </p:txBody>
      </p:sp>
    </p:spTree>
    <p:extLst>
      <p:ext uri="{BB962C8B-B14F-4D97-AF65-F5344CB8AC3E}">
        <p14:creationId xmlns:p14="http://schemas.microsoft.com/office/powerpoint/2010/main" val="505654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a:xfrm>
            <a:off x="913794" y="1732449"/>
            <a:ext cx="8587393" cy="4058751"/>
          </a:xfrm>
        </p:spPr>
        <p:txBody>
          <a:bodyPr>
            <a:normAutofit/>
          </a:bodyPr>
          <a:lstStyle/>
          <a:p>
            <a:r>
              <a:rPr lang="en-US" sz="2400" dirty="0"/>
              <a:t>Building new personal informatics systems that help individuals learn about themselves</a:t>
            </a:r>
          </a:p>
          <a:p>
            <a:r>
              <a:rPr lang="en-US" sz="2400" dirty="0"/>
              <a:t>Gathering new types of data for understanding relationships between lifestyle choices and values/needs</a:t>
            </a:r>
          </a:p>
          <a:p>
            <a:r>
              <a:rPr lang="en-US" sz="2400" dirty="0"/>
              <a:t>Research in HCI, at the intersection of design, visualization, psychology, and applied ML</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37</a:t>
            </a:fld>
            <a:endParaRPr lang="en-US"/>
          </a:p>
        </p:txBody>
      </p:sp>
    </p:spTree>
    <p:extLst>
      <p:ext uri="{BB962C8B-B14F-4D97-AF65-F5344CB8AC3E}">
        <p14:creationId xmlns:p14="http://schemas.microsoft.com/office/powerpoint/2010/main" val="2220906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CC7D9-C330-E623-5E65-DDBD7251E8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334DB9-CA42-9846-5C64-B82C1D1799AF}"/>
              </a:ext>
            </a:extLst>
          </p:cNvPr>
          <p:cNvSpPr>
            <a:spLocks noGrp="1"/>
          </p:cNvSpPr>
          <p:nvPr>
            <p:ph type="title"/>
          </p:nvPr>
        </p:nvSpPr>
        <p:spPr/>
        <p:txBody>
          <a:bodyPr>
            <a:normAutofit/>
          </a:bodyPr>
          <a:lstStyle/>
          <a:p>
            <a:r>
              <a:rPr lang="en-US" dirty="0"/>
              <a:t>Funding Opportunities</a:t>
            </a:r>
          </a:p>
        </p:txBody>
      </p:sp>
      <p:sp>
        <p:nvSpPr>
          <p:cNvPr id="3" name="Content Placeholder 2">
            <a:extLst>
              <a:ext uri="{FF2B5EF4-FFF2-40B4-BE49-F238E27FC236}">
                <a16:creationId xmlns:a16="http://schemas.microsoft.com/office/drawing/2014/main" id="{81CE105D-963C-F5F8-4431-BF468551A4F0}"/>
              </a:ext>
            </a:extLst>
          </p:cNvPr>
          <p:cNvSpPr>
            <a:spLocks noGrp="1"/>
          </p:cNvSpPr>
          <p:nvPr>
            <p:ph idx="1"/>
          </p:nvPr>
        </p:nvSpPr>
        <p:spPr>
          <a:xfrm>
            <a:off x="913794" y="1732449"/>
            <a:ext cx="9426708" cy="4058751"/>
          </a:xfrm>
        </p:spPr>
        <p:txBody>
          <a:bodyPr>
            <a:normAutofit/>
          </a:bodyPr>
          <a:lstStyle/>
          <a:p>
            <a:r>
              <a:rPr lang="en-US" sz="2400" dirty="0"/>
              <a:t>NSF </a:t>
            </a:r>
            <a:r>
              <a:rPr lang="en-US" sz="2400" dirty="0">
                <a:sym typeface="Wingdings" pitchFamily="2" charset="2"/>
              </a:rPr>
              <a:t></a:t>
            </a:r>
            <a:r>
              <a:rPr lang="en-US" sz="2400" dirty="0"/>
              <a:t> CISE Directorate </a:t>
            </a:r>
            <a:r>
              <a:rPr lang="en-US" sz="2400" dirty="0">
                <a:sym typeface="Wingdings" pitchFamily="2" charset="2"/>
              </a:rPr>
              <a:t></a:t>
            </a:r>
            <a:r>
              <a:rPr lang="en-US" sz="2400" dirty="0"/>
              <a:t> IIS Division </a:t>
            </a:r>
            <a:r>
              <a:rPr lang="en-US" sz="2400" dirty="0">
                <a:sym typeface="Wingdings" pitchFamily="2" charset="2"/>
              </a:rPr>
              <a:t> Human-Centered Computing (HCC) Program</a:t>
            </a:r>
          </a:p>
          <a:p>
            <a:r>
              <a:rPr lang="en-US" sz="2400" dirty="0">
                <a:sym typeface="Wingdings" pitchFamily="2" charset="2"/>
              </a:rPr>
              <a:t>Templeton Foundation  Religion, Science, and Society Area</a:t>
            </a:r>
            <a:endParaRPr lang="en-US" sz="2400" dirty="0"/>
          </a:p>
        </p:txBody>
      </p:sp>
      <p:sp>
        <p:nvSpPr>
          <p:cNvPr id="4" name="Slide Number Placeholder 3">
            <a:extLst>
              <a:ext uri="{FF2B5EF4-FFF2-40B4-BE49-F238E27FC236}">
                <a16:creationId xmlns:a16="http://schemas.microsoft.com/office/drawing/2014/main" id="{9BEE0971-B178-40FE-37B1-C9ED193A7C69}"/>
              </a:ext>
            </a:extLst>
          </p:cNvPr>
          <p:cNvSpPr>
            <a:spLocks noGrp="1"/>
          </p:cNvSpPr>
          <p:nvPr>
            <p:ph type="sldNum" sz="quarter" idx="12"/>
          </p:nvPr>
        </p:nvSpPr>
        <p:spPr/>
        <p:txBody>
          <a:bodyPr/>
          <a:lstStyle/>
          <a:p>
            <a:fld id="{F835488D-5DA2-45B5-A4A4-7339B26D131D}" type="slidenum">
              <a:rPr lang="en-US" smtClean="0"/>
              <a:t>38</a:t>
            </a:fld>
            <a:endParaRPr lang="en-US"/>
          </a:p>
        </p:txBody>
      </p:sp>
    </p:spTree>
    <p:extLst>
      <p:ext uri="{BB962C8B-B14F-4D97-AF65-F5344CB8AC3E}">
        <p14:creationId xmlns:p14="http://schemas.microsoft.com/office/powerpoint/2010/main" val="2317585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EC144-BC85-8D01-106F-002D940520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EF944-9703-95C9-D292-A5B835804851}"/>
              </a:ext>
            </a:extLst>
          </p:cNvPr>
          <p:cNvSpPr>
            <a:spLocks noGrp="1"/>
          </p:cNvSpPr>
          <p:nvPr>
            <p:ph type="title"/>
          </p:nvPr>
        </p:nvSpPr>
        <p:spPr/>
        <p:txBody>
          <a:bodyPr>
            <a:normAutofit/>
          </a:bodyPr>
          <a:lstStyle/>
          <a:p>
            <a:r>
              <a:rPr lang="en-US" dirty="0"/>
              <a:t>Connections to Pedagogy</a:t>
            </a:r>
          </a:p>
        </p:txBody>
      </p:sp>
      <p:sp>
        <p:nvSpPr>
          <p:cNvPr id="3" name="Content Placeholder 2">
            <a:extLst>
              <a:ext uri="{FF2B5EF4-FFF2-40B4-BE49-F238E27FC236}">
                <a16:creationId xmlns:a16="http://schemas.microsoft.com/office/drawing/2014/main" id="{1546E095-FBD8-EE37-A782-A360F16EDC6B}"/>
              </a:ext>
            </a:extLst>
          </p:cNvPr>
          <p:cNvSpPr>
            <a:spLocks noGrp="1"/>
          </p:cNvSpPr>
          <p:nvPr>
            <p:ph idx="1"/>
          </p:nvPr>
        </p:nvSpPr>
        <p:spPr>
          <a:xfrm>
            <a:off x="913794" y="1732449"/>
            <a:ext cx="9426708" cy="4058751"/>
          </a:xfrm>
        </p:spPr>
        <p:txBody>
          <a:bodyPr>
            <a:normAutofit/>
          </a:bodyPr>
          <a:lstStyle/>
          <a:p>
            <a:r>
              <a:rPr lang="en-US" sz="2400" dirty="0"/>
              <a:t>Diversity of research experience helps provide examples to intro computing students</a:t>
            </a:r>
          </a:p>
          <a:p>
            <a:r>
              <a:rPr lang="en-US" sz="2400" dirty="0"/>
              <a:t>Specific methods taught in HCI courses</a:t>
            </a:r>
          </a:p>
          <a:p>
            <a:pPr lvl="1"/>
            <a:r>
              <a:rPr lang="en-US" sz="2200" dirty="0"/>
              <a:t>Project focused active learning</a:t>
            </a:r>
          </a:p>
          <a:p>
            <a:r>
              <a:rPr lang="en-US" sz="2200" dirty="0"/>
              <a:t>Overarching intention: teaching computer science with the end in mind, computing for social good</a:t>
            </a:r>
          </a:p>
        </p:txBody>
      </p:sp>
      <p:sp>
        <p:nvSpPr>
          <p:cNvPr id="4" name="Slide Number Placeholder 3">
            <a:extLst>
              <a:ext uri="{FF2B5EF4-FFF2-40B4-BE49-F238E27FC236}">
                <a16:creationId xmlns:a16="http://schemas.microsoft.com/office/drawing/2014/main" id="{785DDBAC-DEE8-13E4-81E4-15A87382E00C}"/>
              </a:ext>
            </a:extLst>
          </p:cNvPr>
          <p:cNvSpPr>
            <a:spLocks noGrp="1"/>
          </p:cNvSpPr>
          <p:nvPr>
            <p:ph type="sldNum" sz="quarter" idx="12"/>
          </p:nvPr>
        </p:nvSpPr>
        <p:spPr/>
        <p:txBody>
          <a:bodyPr/>
          <a:lstStyle/>
          <a:p>
            <a:fld id="{F835488D-5DA2-45B5-A4A4-7339B26D131D}" type="slidenum">
              <a:rPr lang="en-US" smtClean="0"/>
              <a:t>39</a:t>
            </a:fld>
            <a:endParaRPr lang="en-US"/>
          </a:p>
        </p:txBody>
      </p:sp>
    </p:spTree>
    <p:extLst>
      <p:ext uri="{BB962C8B-B14F-4D97-AF65-F5344CB8AC3E}">
        <p14:creationId xmlns:p14="http://schemas.microsoft.com/office/powerpoint/2010/main" val="1128406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p:txBody>
          <a:bodyPr/>
          <a:lstStyle/>
          <a:p>
            <a:r>
              <a:rPr lang="en-US" dirty="0"/>
              <a:t>Personal informatics focuses largely on numbers</a:t>
            </a:r>
          </a:p>
          <a:p>
            <a:r>
              <a:rPr lang="en-US" dirty="0"/>
              <a:t>The “reflection” piece is often assumed or missing, not holistic</a:t>
            </a:r>
          </a:p>
          <a:p>
            <a:endParaRPr lang="en-US" dirty="0"/>
          </a:p>
          <a:p>
            <a:endParaRPr lang="en-US" dirty="0"/>
          </a:p>
          <a:p>
            <a:pPr marL="36900" indent="0">
              <a:buNone/>
            </a:pPr>
            <a:endParaRPr lang="en-US" dirty="0"/>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4</a:t>
            </a:fld>
            <a:endParaRPr lang="en-US"/>
          </a:p>
        </p:txBody>
      </p:sp>
      <p:sp>
        <p:nvSpPr>
          <p:cNvPr id="5" name="TextBox 4">
            <a:extLst>
              <a:ext uri="{FF2B5EF4-FFF2-40B4-BE49-F238E27FC236}">
                <a16:creationId xmlns:a16="http://schemas.microsoft.com/office/drawing/2014/main" id="{696237DA-BE59-1F93-FF3E-68892DEA816F}"/>
              </a:ext>
            </a:extLst>
          </p:cNvPr>
          <p:cNvSpPr txBox="1"/>
          <p:nvPr/>
        </p:nvSpPr>
        <p:spPr>
          <a:xfrm>
            <a:off x="1322173" y="3761824"/>
            <a:ext cx="9179265" cy="2062103"/>
          </a:xfrm>
          <a:prstGeom prst="rect">
            <a:avLst/>
          </a:prstGeom>
          <a:noFill/>
        </p:spPr>
        <p:txBody>
          <a:bodyPr wrap="square" rtlCol="0">
            <a:spAutoFit/>
          </a:bodyPr>
          <a:lstStyle/>
          <a:p>
            <a:r>
              <a:rPr lang="en-US" sz="3200" dirty="0">
                <a:solidFill>
                  <a:schemeClr val="tx2"/>
                </a:solidFill>
              </a:rPr>
              <a:t>Design, build, deploy, and evaluate reflective personal informatics systems that support holistic reflection on the self, leading to self-knowledge and self-directed behavior change</a:t>
            </a:r>
          </a:p>
        </p:txBody>
      </p:sp>
    </p:spTree>
    <p:extLst>
      <p:ext uri="{BB962C8B-B14F-4D97-AF65-F5344CB8AC3E}">
        <p14:creationId xmlns:p14="http://schemas.microsoft.com/office/powerpoint/2010/main" val="342566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E02FE-E4D6-CA6D-29C3-E068904DE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74883-E654-25F9-F9AF-007ED5D14187}"/>
              </a:ext>
            </a:extLst>
          </p:cNvPr>
          <p:cNvSpPr>
            <a:spLocks noGrp="1"/>
          </p:cNvSpPr>
          <p:nvPr>
            <p:ph type="title"/>
          </p:nvPr>
        </p:nvSpPr>
        <p:spPr/>
        <p:txBody>
          <a:bodyPr>
            <a:normAutofit/>
          </a:bodyPr>
          <a:lstStyle/>
          <a:p>
            <a:r>
              <a:rPr lang="en-US" dirty="0"/>
              <a:t>Opportunities for Undergraduate Involvement</a:t>
            </a:r>
          </a:p>
        </p:txBody>
      </p:sp>
      <p:sp>
        <p:nvSpPr>
          <p:cNvPr id="3" name="Content Placeholder 2">
            <a:extLst>
              <a:ext uri="{FF2B5EF4-FFF2-40B4-BE49-F238E27FC236}">
                <a16:creationId xmlns:a16="http://schemas.microsoft.com/office/drawing/2014/main" id="{9545F83B-3F33-1C6E-B878-7E38BB76E6B5}"/>
              </a:ext>
            </a:extLst>
          </p:cNvPr>
          <p:cNvSpPr>
            <a:spLocks noGrp="1"/>
          </p:cNvSpPr>
          <p:nvPr>
            <p:ph idx="1"/>
          </p:nvPr>
        </p:nvSpPr>
        <p:spPr>
          <a:xfrm>
            <a:off x="913794" y="1732449"/>
            <a:ext cx="9426708" cy="4058751"/>
          </a:xfrm>
        </p:spPr>
        <p:txBody>
          <a:bodyPr>
            <a:normAutofit/>
          </a:bodyPr>
          <a:lstStyle/>
          <a:p>
            <a:r>
              <a:rPr lang="en-US" sz="2400" dirty="0"/>
              <a:t>Interdisciplinary work allows for students to engage in </a:t>
            </a:r>
            <a:r>
              <a:rPr lang="en-US" sz="2400" dirty="0" err="1"/>
              <a:t>reseach</a:t>
            </a:r>
            <a:r>
              <a:rPr lang="en-US" sz="2400" dirty="0"/>
              <a:t> via:</a:t>
            </a:r>
          </a:p>
          <a:p>
            <a:pPr lvl="1"/>
            <a:r>
              <a:rPr lang="en-US" sz="2200" dirty="0"/>
              <a:t>Psychology/cognitive science (study design)</a:t>
            </a:r>
          </a:p>
          <a:p>
            <a:pPr lvl="1"/>
            <a:r>
              <a:rPr lang="en-US" sz="2200" dirty="0"/>
              <a:t>Systems Building</a:t>
            </a:r>
          </a:p>
          <a:p>
            <a:pPr lvl="2"/>
            <a:r>
              <a:rPr lang="en-US" sz="2000" dirty="0"/>
              <a:t>Software engineering and cloud computing</a:t>
            </a:r>
          </a:p>
          <a:p>
            <a:pPr lvl="2"/>
            <a:r>
              <a:rPr lang="en-US" sz="2000" dirty="0"/>
              <a:t>Database design and data modeling</a:t>
            </a:r>
          </a:p>
          <a:p>
            <a:pPr lvl="2"/>
            <a:r>
              <a:rPr lang="en-US" sz="2000" dirty="0"/>
              <a:t>UI/UX design</a:t>
            </a:r>
          </a:p>
          <a:p>
            <a:pPr lvl="1"/>
            <a:r>
              <a:rPr lang="en-US" sz="2200" dirty="0"/>
              <a:t>Human centered computing (conducting studies)</a:t>
            </a:r>
          </a:p>
          <a:p>
            <a:pPr lvl="1"/>
            <a:r>
              <a:rPr lang="en-US" sz="2200" dirty="0"/>
              <a:t>Data science (analysis of study data/system usage)</a:t>
            </a:r>
          </a:p>
        </p:txBody>
      </p:sp>
      <p:sp>
        <p:nvSpPr>
          <p:cNvPr id="4" name="Slide Number Placeholder 3">
            <a:extLst>
              <a:ext uri="{FF2B5EF4-FFF2-40B4-BE49-F238E27FC236}">
                <a16:creationId xmlns:a16="http://schemas.microsoft.com/office/drawing/2014/main" id="{1355A255-ECE1-A0B1-50F9-FF7007BAA8C9}"/>
              </a:ext>
            </a:extLst>
          </p:cNvPr>
          <p:cNvSpPr>
            <a:spLocks noGrp="1"/>
          </p:cNvSpPr>
          <p:nvPr>
            <p:ph type="sldNum" sz="quarter" idx="12"/>
          </p:nvPr>
        </p:nvSpPr>
        <p:spPr/>
        <p:txBody>
          <a:bodyPr/>
          <a:lstStyle/>
          <a:p>
            <a:fld id="{F835488D-5DA2-45B5-A4A4-7339B26D131D}" type="slidenum">
              <a:rPr lang="en-US" smtClean="0"/>
              <a:t>40</a:t>
            </a:fld>
            <a:endParaRPr lang="en-US"/>
          </a:p>
        </p:txBody>
      </p:sp>
    </p:spTree>
    <p:extLst>
      <p:ext uri="{BB962C8B-B14F-4D97-AF65-F5344CB8AC3E}">
        <p14:creationId xmlns:p14="http://schemas.microsoft.com/office/powerpoint/2010/main" val="41972166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E7CAF34-5BED-786F-8205-482684F7BD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76C81-F1F3-F930-8962-947FBE6A4750}"/>
              </a:ext>
            </a:extLst>
          </p:cNvPr>
          <p:cNvSpPr>
            <a:spLocks noGrp="1"/>
          </p:cNvSpPr>
          <p:nvPr>
            <p:ph type="title"/>
          </p:nvPr>
        </p:nvSpPr>
        <p:spPr/>
        <p:txBody>
          <a:bodyPr>
            <a:normAutofit/>
          </a:bodyPr>
          <a:lstStyle/>
          <a:p>
            <a:r>
              <a:rPr lang="en-US" dirty="0"/>
              <a:t>Potential Collaborations</a:t>
            </a:r>
          </a:p>
        </p:txBody>
      </p:sp>
      <p:sp>
        <p:nvSpPr>
          <p:cNvPr id="3" name="Content Placeholder 2">
            <a:extLst>
              <a:ext uri="{FF2B5EF4-FFF2-40B4-BE49-F238E27FC236}">
                <a16:creationId xmlns:a16="http://schemas.microsoft.com/office/drawing/2014/main" id="{A9C05FEF-F221-5D95-E027-F2A6A24207C0}"/>
              </a:ext>
            </a:extLst>
          </p:cNvPr>
          <p:cNvSpPr>
            <a:spLocks noGrp="1"/>
          </p:cNvSpPr>
          <p:nvPr>
            <p:ph idx="1"/>
          </p:nvPr>
        </p:nvSpPr>
        <p:spPr>
          <a:xfrm>
            <a:off x="913794" y="1732449"/>
            <a:ext cx="9426708" cy="4058751"/>
          </a:xfrm>
        </p:spPr>
        <p:txBody>
          <a:bodyPr>
            <a:normAutofit/>
          </a:bodyPr>
          <a:lstStyle/>
          <a:p>
            <a:r>
              <a:rPr lang="en-US" sz="2400" dirty="0"/>
              <a:t>Dr. Tommy </a:t>
            </a:r>
            <a:r>
              <a:rPr lang="en-US" sz="2400" dirty="0" err="1"/>
              <a:t>Marrinan</a:t>
            </a:r>
            <a:r>
              <a:rPr lang="en-US" sz="2400" dirty="0"/>
              <a:t> – virtual reality</a:t>
            </a:r>
          </a:p>
          <a:p>
            <a:r>
              <a:rPr lang="en-US" sz="2400" dirty="0"/>
              <a:t>Dr. Amelia McNamara – visualization design</a:t>
            </a:r>
          </a:p>
          <a:p>
            <a:r>
              <a:rPr lang="en-US" sz="2400" dirty="0"/>
              <a:t>Dr. Ryan Hardt – software engineering and HCI </a:t>
            </a:r>
          </a:p>
        </p:txBody>
      </p:sp>
      <p:sp>
        <p:nvSpPr>
          <p:cNvPr id="4" name="Slide Number Placeholder 3">
            <a:extLst>
              <a:ext uri="{FF2B5EF4-FFF2-40B4-BE49-F238E27FC236}">
                <a16:creationId xmlns:a16="http://schemas.microsoft.com/office/drawing/2014/main" id="{EA51EE24-F037-E43E-75E7-74FC7223C863}"/>
              </a:ext>
            </a:extLst>
          </p:cNvPr>
          <p:cNvSpPr>
            <a:spLocks noGrp="1"/>
          </p:cNvSpPr>
          <p:nvPr>
            <p:ph type="sldNum" sz="quarter" idx="12"/>
          </p:nvPr>
        </p:nvSpPr>
        <p:spPr/>
        <p:txBody>
          <a:bodyPr/>
          <a:lstStyle/>
          <a:p>
            <a:fld id="{F835488D-5DA2-45B5-A4A4-7339B26D131D}" type="slidenum">
              <a:rPr lang="en-US" smtClean="0"/>
              <a:t>41</a:t>
            </a:fld>
            <a:endParaRPr lang="en-US"/>
          </a:p>
        </p:txBody>
      </p:sp>
    </p:spTree>
    <p:extLst>
      <p:ext uri="{BB962C8B-B14F-4D97-AF65-F5344CB8AC3E}">
        <p14:creationId xmlns:p14="http://schemas.microsoft.com/office/powerpoint/2010/main" val="25580251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6BA00-638A-65F3-EDE7-6178E3412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67242E-EE52-5312-8279-0FC4A4A34227}"/>
              </a:ext>
            </a:extLst>
          </p:cNvPr>
          <p:cNvSpPr>
            <a:spLocks noGrp="1"/>
          </p:cNvSpPr>
          <p:nvPr>
            <p:ph type="title"/>
          </p:nvPr>
        </p:nvSpPr>
        <p:spPr>
          <a:xfrm>
            <a:off x="913795" y="247100"/>
            <a:ext cx="10353762" cy="970450"/>
          </a:xfrm>
        </p:spPr>
        <p:txBody>
          <a:bodyPr>
            <a:normAutofit/>
          </a:bodyPr>
          <a:lstStyle/>
          <a:p>
            <a:r>
              <a:rPr lang="en-US" dirty="0"/>
              <a:t>Collaborators</a:t>
            </a:r>
          </a:p>
        </p:txBody>
      </p:sp>
      <p:sp>
        <p:nvSpPr>
          <p:cNvPr id="4" name="Slide Number Placeholder 3">
            <a:extLst>
              <a:ext uri="{FF2B5EF4-FFF2-40B4-BE49-F238E27FC236}">
                <a16:creationId xmlns:a16="http://schemas.microsoft.com/office/drawing/2014/main" id="{96091EB1-0530-82C1-4FBA-F212D4A84221}"/>
              </a:ext>
            </a:extLst>
          </p:cNvPr>
          <p:cNvSpPr>
            <a:spLocks noGrp="1"/>
          </p:cNvSpPr>
          <p:nvPr>
            <p:ph type="sldNum" sz="quarter" idx="12"/>
          </p:nvPr>
        </p:nvSpPr>
        <p:spPr/>
        <p:txBody>
          <a:bodyPr/>
          <a:lstStyle/>
          <a:p>
            <a:fld id="{F835488D-5DA2-45B5-A4A4-7339B26D131D}" type="slidenum">
              <a:rPr lang="en-US" smtClean="0"/>
              <a:t>42</a:t>
            </a:fld>
            <a:endParaRPr lang="en-US"/>
          </a:p>
        </p:txBody>
      </p:sp>
      <p:pic>
        <p:nvPicPr>
          <p:cNvPr id="1026" name="Picture 2" descr="Photo of Raegan Rychecky">
            <a:extLst>
              <a:ext uri="{FF2B5EF4-FFF2-40B4-BE49-F238E27FC236}">
                <a16:creationId xmlns:a16="http://schemas.microsoft.com/office/drawing/2014/main" id="{809A3377-486E-C620-133F-A0958E91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62" y="1692504"/>
            <a:ext cx="1587084" cy="15870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hoto of student Anusha Venkateswaran">
            <a:extLst>
              <a:ext uri="{FF2B5EF4-FFF2-40B4-BE49-F238E27FC236}">
                <a16:creationId xmlns:a16="http://schemas.microsoft.com/office/drawing/2014/main" id="{D4FFCE51-526E-1E88-B156-A4979F4D1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9085" y="4661316"/>
            <a:ext cx="1587084" cy="15870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of Bryce Schumacher">
            <a:extLst>
              <a:ext uri="{FF2B5EF4-FFF2-40B4-BE49-F238E27FC236}">
                <a16:creationId xmlns:a16="http://schemas.microsoft.com/office/drawing/2014/main" id="{F15FE44E-C72F-5ED9-F200-8B6052F241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565" y="4661316"/>
            <a:ext cx="1587084" cy="15870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hoto of Jackson Billelo">
            <a:extLst>
              <a:ext uri="{FF2B5EF4-FFF2-40B4-BE49-F238E27FC236}">
                <a16:creationId xmlns:a16="http://schemas.microsoft.com/office/drawing/2014/main" id="{FAE6DC7E-6584-FD13-8C1B-4A88AC75ED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0325" y="4661316"/>
            <a:ext cx="1587084" cy="158708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hoto of Angel Dong">
            <a:extLst>
              <a:ext uri="{FF2B5EF4-FFF2-40B4-BE49-F238E27FC236}">
                <a16:creationId xmlns:a16="http://schemas.microsoft.com/office/drawing/2014/main" id="{DADD4F92-2282-1837-82B7-3E663C54F8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7725" y="1694664"/>
            <a:ext cx="1587084" cy="15870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hoto of Stephen Voida">
            <a:extLst>
              <a:ext uri="{FF2B5EF4-FFF2-40B4-BE49-F238E27FC236}">
                <a16:creationId xmlns:a16="http://schemas.microsoft.com/office/drawing/2014/main" id="{B2F95A16-0145-8902-02E9-0BE8222096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55605" y="4661316"/>
            <a:ext cx="1587084" cy="15870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C9E1C2E-9C54-5A69-8168-7F95AA018BBB}"/>
              </a:ext>
            </a:extLst>
          </p:cNvPr>
          <p:cNvSpPr txBox="1"/>
          <p:nvPr/>
        </p:nvSpPr>
        <p:spPr>
          <a:xfrm>
            <a:off x="913794" y="1149945"/>
            <a:ext cx="2644951" cy="369332"/>
          </a:xfrm>
          <a:prstGeom prst="rect">
            <a:avLst/>
          </a:prstGeom>
          <a:noFill/>
        </p:spPr>
        <p:txBody>
          <a:bodyPr wrap="square" rtlCol="0">
            <a:spAutoFit/>
          </a:bodyPr>
          <a:lstStyle/>
          <a:p>
            <a:r>
              <a:rPr lang="en-US" b="1" dirty="0"/>
              <a:t>M.S. Students</a:t>
            </a:r>
          </a:p>
        </p:txBody>
      </p:sp>
      <p:sp>
        <p:nvSpPr>
          <p:cNvPr id="8" name="TextBox 7">
            <a:extLst>
              <a:ext uri="{FF2B5EF4-FFF2-40B4-BE49-F238E27FC236}">
                <a16:creationId xmlns:a16="http://schemas.microsoft.com/office/drawing/2014/main" id="{8B686397-CCC8-63BF-C344-90A4688E82E2}"/>
              </a:ext>
            </a:extLst>
          </p:cNvPr>
          <p:cNvSpPr txBox="1"/>
          <p:nvPr/>
        </p:nvSpPr>
        <p:spPr>
          <a:xfrm>
            <a:off x="718709" y="4139745"/>
            <a:ext cx="3223703" cy="369332"/>
          </a:xfrm>
          <a:prstGeom prst="rect">
            <a:avLst/>
          </a:prstGeom>
          <a:noFill/>
        </p:spPr>
        <p:txBody>
          <a:bodyPr wrap="square" rtlCol="0">
            <a:spAutoFit/>
          </a:bodyPr>
          <a:lstStyle/>
          <a:p>
            <a:r>
              <a:rPr lang="en-US" b="1" dirty="0"/>
              <a:t>Undergraduate Students</a:t>
            </a:r>
          </a:p>
        </p:txBody>
      </p:sp>
      <p:sp>
        <p:nvSpPr>
          <p:cNvPr id="9" name="TextBox 8">
            <a:extLst>
              <a:ext uri="{FF2B5EF4-FFF2-40B4-BE49-F238E27FC236}">
                <a16:creationId xmlns:a16="http://schemas.microsoft.com/office/drawing/2014/main" id="{6A6C8E61-F01D-2F5D-9CCF-B14AAFEAC09E}"/>
              </a:ext>
            </a:extLst>
          </p:cNvPr>
          <p:cNvSpPr txBox="1"/>
          <p:nvPr/>
        </p:nvSpPr>
        <p:spPr>
          <a:xfrm>
            <a:off x="9230838" y="4214531"/>
            <a:ext cx="3223703" cy="369332"/>
          </a:xfrm>
          <a:prstGeom prst="rect">
            <a:avLst/>
          </a:prstGeom>
          <a:noFill/>
        </p:spPr>
        <p:txBody>
          <a:bodyPr wrap="square" rtlCol="0">
            <a:spAutoFit/>
          </a:bodyPr>
          <a:lstStyle/>
          <a:p>
            <a:r>
              <a:rPr lang="en-US" b="1" dirty="0"/>
              <a:t>Advisor</a:t>
            </a:r>
          </a:p>
        </p:txBody>
      </p:sp>
      <p:sp>
        <p:nvSpPr>
          <p:cNvPr id="10" name="TextBox 9">
            <a:extLst>
              <a:ext uri="{FF2B5EF4-FFF2-40B4-BE49-F238E27FC236}">
                <a16:creationId xmlns:a16="http://schemas.microsoft.com/office/drawing/2014/main" id="{3DC0B151-CD4E-4E0A-D9EE-5CCF3DC87616}"/>
              </a:ext>
            </a:extLst>
          </p:cNvPr>
          <p:cNvSpPr txBox="1"/>
          <p:nvPr/>
        </p:nvSpPr>
        <p:spPr>
          <a:xfrm>
            <a:off x="8116632" y="1114122"/>
            <a:ext cx="3223703" cy="369332"/>
          </a:xfrm>
          <a:prstGeom prst="rect">
            <a:avLst/>
          </a:prstGeom>
          <a:noFill/>
        </p:spPr>
        <p:txBody>
          <a:bodyPr wrap="square" rtlCol="0">
            <a:spAutoFit/>
          </a:bodyPr>
          <a:lstStyle/>
          <a:p>
            <a:r>
              <a:rPr lang="en-US" b="1" dirty="0"/>
              <a:t>PhD Collaborators</a:t>
            </a:r>
          </a:p>
        </p:txBody>
      </p:sp>
      <p:pic>
        <p:nvPicPr>
          <p:cNvPr id="1038" name="Picture 14" descr="Photo of Tian Xu">
            <a:extLst>
              <a:ext uri="{FF2B5EF4-FFF2-40B4-BE49-F238E27FC236}">
                <a16:creationId xmlns:a16="http://schemas.microsoft.com/office/drawing/2014/main" id="{61E13B02-C275-A909-5D9D-635D3731C6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94929" y="1674243"/>
            <a:ext cx="1590938" cy="15909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D435404-F8D3-D89D-D680-46CB0A81F4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87219" y="1674243"/>
            <a:ext cx="1590939" cy="159093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hoto of Lizzie Bartholomew">
            <a:extLst>
              <a:ext uri="{FF2B5EF4-FFF2-40B4-BE49-F238E27FC236}">
                <a16:creationId xmlns:a16="http://schemas.microsoft.com/office/drawing/2014/main" id="{1BE96EC6-FE93-6643-4D77-26F6940AA1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67845" y="4663114"/>
            <a:ext cx="1587084" cy="158708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hoto of Namratha Mysore Keshavaprakash">
            <a:extLst>
              <a:ext uri="{FF2B5EF4-FFF2-40B4-BE49-F238E27FC236}">
                <a16:creationId xmlns:a16="http://schemas.microsoft.com/office/drawing/2014/main" id="{D91A2601-3692-5A68-DDBF-E63697C81F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9038" y="1692504"/>
            <a:ext cx="1592304" cy="15923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321A54B-8B39-3D0E-62AA-057E9A771446}"/>
              </a:ext>
            </a:extLst>
          </p:cNvPr>
          <p:cNvSpPr txBox="1"/>
          <p:nvPr/>
        </p:nvSpPr>
        <p:spPr>
          <a:xfrm>
            <a:off x="1013257" y="3279588"/>
            <a:ext cx="1335094" cy="646331"/>
          </a:xfrm>
          <a:prstGeom prst="rect">
            <a:avLst/>
          </a:prstGeom>
          <a:noFill/>
        </p:spPr>
        <p:txBody>
          <a:bodyPr wrap="square" rtlCol="0">
            <a:spAutoFit/>
          </a:bodyPr>
          <a:lstStyle/>
          <a:p>
            <a:pPr algn="ctr"/>
            <a:r>
              <a:rPr lang="en-US" i="1" dirty="0"/>
              <a:t>Raegan </a:t>
            </a:r>
            <a:r>
              <a:rPr lang="en-US" i="1" dirty="0" err="1"/>
              <a:t>Rychecky</a:t>
            </a:r>
            <a:endParaRPr lang="en-US" i="1" dirty="0"/>
          </a:p>
        </p:txBody>
      </p:sp>
      <p:sp>
        <p:nvSpPr>
          <p:cNvPr id="12" name="TextBox 11">
            <a:extLst>
              <a:ext uri="{FF2B5EF4-FFF2-40B4-BE49-F238E27FC236}">
                <a16:creationId xmlns:a16="http://schemas.microsoft.com/office/drawing/2014/main" id="{8EB26D61-18CD-A0D7-1E1A-205608088A72}"/>
              </a:ext>
            </a:extLst>
          </p:cNvPr>
          <p:cNvSpPr txBox="1"/>
          <p:nvPr/>
        </p:nvSpPr>
        <p:spPr>
          <a:xfrm>
            <a:off x="2836320" y="3282708"/>
            <a:ext cx="1335094" cy="369332"/>
          </a:xfrm>
          <a:prstGeom prst="rect">
            <a:avLst/>
          </a:prstGeom>
          <a:noFill/>
        </p:spPr>
        <p:txBody>
          <a:bodyPr wrap="square" rtlCol="0">
            <a:spAutoFit/>
          </a:bodyPr>
          <a:lstStyle/>
          <a:p>
            <a:pPr algn="ctr"/>
            <a:r>
              <a:rPr lang="en-US" i="1" dirty="0"/>
              <a:t>Angel Dong</a:t>
            </a:r>
          </a:p>
        </p:txBody>
      </p:sp>
      <p:sp>
        <p:nvSpPr>
          <p:cNvPr id="13" name="TextBox 12">
            <a:extLst>
              <a:ext uri="{FF2B5EF4-FFF2-40B4-BE49-F238E27FC236}">
                <a16:creationId xmlns:a16="http://schemas.microsoft.com/office/drawing/2014/main" id="{F40D494D-C8E4-3521-01AA-AB6B97CB98B8}"/>
              </a:ext>
            </a:extLst>
          </p:cNvPr>
          <p:cNvSpPr txBox="1"/>
          <p:nvPr/>
        </p:nvSpPr>
        <p:spPr>
          <a:xfrm>
            <a:off x="4423250" y="3278155"/>
            <a:ext cx="1822775" cy="923330"/>
          </a:xfrm>
          <a:prstGeom prst="rect">
            <a:avLst/>
          </a:prstGeom>
          <a:noFill/>
        </p:spPr>
        <p:txBody>
          <a:bodyPr wrap="square" rtlCol="0">
            <a:spAutoFit/>
          </a:bodyPr>
          <a:lstStyle/>
          <a:p>
            <a:pPr algn="ctr"/>
            <a:r>
              <a:rPr lang="en-US" i="1" dirty="0" err="1"/>
              <a:t>Namratha</a:t>
            </a:r>
            <a:endParaRPr lang="en-US" i="1" dirty="0"/>
          </a:p>
          <a:p>
            <a:pPr algn="ctr"/>
            <a:r>
              <a:rPr lang="en-US" i="1" dirty="0"/>
              <a:t>Mysore </a:t>
            </a:r>
            <a:r>
              <a:rPr lang="en-US" i="1" dirty="0" err="1"/>
              <a:t>Keshavaprakash</a:t>
            </a:r>
            <a:endParaRPr lang="en-US" i="1" dirty="0"/>
          </a:p>
        </p:txBody>
      </p:sp>
      <p:sp>
        <p:nvSpPr>
          <p:cNvPr id="14" name="TextBox 13">
            <a:extLst>
              <a:ext uri="{FF2B5EF4-FFF2-40B4-BE49-F238E27FC236}">
                <a16:creationId xmlns:a16="http://schemas.microsoft.com/office/drawing/2014/main" id="{A2708BCE-C636-111E-3D38-B1C5966A052E}"/>
              </a:ext>
            </a:extLst>
          </p:cNvPr>
          <p:cNvSpPr txBox="1"/>
          <p:nvPr/>
        </p:nvSpPr>
        <p:spPr>
          <a:xfrm>
            <a:off x="887262" y="6211669"/>
            <a:ext cx="1335094" cy="646331"/>
          </a:xfrm>
          <a:prstGeom prst="rect">
            <a:avLst/>
          </a:prstGeom>
          <a:noFill/>
        </p:spPr>
        <p:txBody>
          <a:bodyPr wrap="square" rtlCol="0">
            <a:spAutoFit/>
          </a:bodyPr>
          <a:lstStyle/>
          <a:p>
            <a:pPr algn="ctr"/>
            <a:r>
              <a:rPr lang="en-US" i="1" dirty="0"/>
              <a:t>Bryce Schumacher</a:t>
            </a:r>
          </a:p>
        </p:txBody>
      </p:sp>
      <p:sp>
        <p:nvSpPr>
          <p:cNvPr id="15" name="TextBox 14">
            <a:extLst>
              <a:ext uri="{FF2B5EF4-FFF2-40B4-BE49-F238E27FC236}">
                <a16:creationId xmlns:a16="http://schemas.microsoft.com/office/drawing/2014/main" id="{5E7DF041-3DE4-E167-37C5-C7E280CCDA7E}"/>
              </a:ext>
            </a:extLst>
          </p:cNvPr>
          <p:cNvSpPr txBox="1"/>
          <p:nvPr/>
        </p:nvSpPr>
        <p:spPr>
          <a:xfrm>
            <a:off x="2836320" y="6195533"/>
            <a:ext cx="1335094" cy="646331"/>
          </a:xfrm>
          <a:prstGeom prst="rect">
            <a:avLst/>
          </a:prstGeom>
          <a:noFill/>
        </p:spPr>
        <p:txBody>
          <a:bodyPr wrap="square" rtlCol="0">
            <a:spAutoFit/>
          </a:bodyPr>
          <a:lstStyle/>
          <a:p>
            <a:pPr algn="ctr"/>
            <a:r>
              <a:rPr lang="en-US" i="1" dirty="0"/>
              <a:t>Jackson </a:t>
            </a:r>
            <a:r>
              <a:rPr lang="en-US" i="1" dirty="0" err="1"/>
              <a:t>Billelo</a:t>
            </a:r>
            <a:endParaRPr lang="en-US" i="1" dirty="0"/>
          </a:p>
        </p:txBody>
      </p:sp>
      <p:sp>
        <p:nvSpPr>
          <p:cNvPr id="16" name="TextBox 15">
            <a:extLst>
              <a:ext uri="{FF2B5EF4-FFF2-40B4-BE49-F238E27FC236}">
                <a16:creationId xmlns:a16="http://schemas.microsoft.com/office/drawing/2014/main" id="{48C1ABF3-B952-39AB-E8D2-CEC98045A8CD}"/>
              </a:ext>
            </a:extLst>
          </p:cNvPr>
          <p:cNvSpPr txBox="1"/>
          <p:nvPr/>
        </p:nvSpPr>
        <p:spPr>
          <a:xfrm>
            <a:off x="4584259" y="6211669"/>
            <a:ext cx="1587083" cy="646331"/>
          </a:xfrm>
          <a:prstGeom prst="rect">
            <a:avLst/>
          </a:prstGeom>
          <a:noFill/>
        </p:spPr>
        <p:txBody>
          <a:bodyPr wrap="square" rtlCol="0">
            <a:spAutoFit/>
          </a:bodyPr>
          <a:lstStyle/>
          <a:p>
            <a:pPr algn="ctr"/>
            <a:r>
              <a:rPr lang="en-US" i="1" dirty="0"/>
              <a:t>Anusha </a:t>
            </a:r>
            <a:r>
              <a:rPr lang="en-US" i="1" dirty="0" err="1"/>
              <a:t>Venkateswaran</a:t>
            </a:r>
            <a:endParaRPr lang="en-US" i="1" dirty="0"/>
          </a:p>
        </p:txBody>
      </p:sp>
      <p:sp>
        <p:nvSpPr>
          <p:cNvPr id="17" name="TextBox 16">
            <a:extLst>
              <a:ext uri="{FF2B5EF4-FFF2-40B4-BE49-F238E27FC236}">
                <a16:creationId xmlns:a16="http://schemas.microsoft.com/office/drawing/2014/main" id="{C62B6D47-851D-0EDA-5051-925C7A70C0ED}"/>
              </a:ext>
            </a:extLst>
          </p:cNvPr>
          <p:cNvSpPr txBox="1"/>
          <p:nvPr/>
        </p:nvSpPr>
        <p:spPr>
          <a:xfrm>
            <a:off x="6533317" y="6237971"/>
            <a:ext cx="1587083" cy="646331"/>
          </a:xfrm>
          <a:prstGeom prst="rect">
            <a:avLst/>
          </a:prstGeom>
          <a:noFill/>
        </p:spPr>
        <p:txBody>
          <a:bodyPr wrap="square" rtlCol="0">
            <a:spAutoFit/>
          </a:bodyPr>
          <a:lstStyle/>
          <a:p>
            <a:pPr algn="ctr"/>
            <a:r>
              <a:rPr lang="en-US" i="1" dirty="0"/>
              <a:t>Lizzie Bartholomew</a:t>
            </a:r>
          </a:p>
        </p:txBody>
      </p:sp>
      <p:sp>
        <p:nvSpPr>
          <p:cNvPr id="18" name="TextBox 17">
            <a:extLst>
              <a:ext uri="{FF2B5EF4-FFF2-40B4-BE49-F238E27FC236}">
                <a16:creationId xmlns:a16="http://schemas.microsoft.com/office/drawing/2014/main" id="{0F2DD6BC-C909-D84A-4A37-06DE0A016BEC}"/>
              </a:ext>
            </a:extLst>
          </p:cNvPr>
          <p:cNvSpPr txBox="1"/>
          <p:nvPr/>
        </p:nvSpPr>
        <p:spPr>
          <a:xfrm>
            <a:off x="9200778" y="6215746"/>
            <a:ext cx="1833806" cy="369332"/>
          </a:xfrm>
          <a:prstGeom prst="rect">
            <a:avLst/>
          </a:prstGeom>
          <a:noFill/>
        </p:spPr>
        <p:txBody>
          <a:bodyPr wrap="square" rtlCol="0">
            <a:spAutoFit/>
          </a:bodyPr>
          <a:lstStyle/>
          <a:p>
            <a:pPr algn="ctr"/>
            <a:r>
              <a:rPr lang="en-US" i="1" dirty="0"/>
              <a:t>Dr. Stephen </a:t>
            </a:r>
            <a:r>
              <a:rPr lang="en-US" i="1" dirty="0" err="1"/>
              <a:t>Voida</a:t>
            </a:r>
            <a:endParaRPr lang="en-US" i="1" dirty="0"/>
          </a:p>
        </p:txBody>
      </p:sp>
      <p:sp>
        <p:nvSpPr>
          <p:cNvPr id="19" name="TextBox 18">
            <a:extLst>
              <a:ext uri="{FF2B5EF4-FFF2-40B4-BE49-F238E27FC236}">
                <a16:creationId xmlns:a16="http://schemas.microsoft.com/office/drawing/2014/main" id="{4BBAA742-A060-54B0-0722-8F642D17154D}"/>
              </a:ext>
            </a:extLst>
          </p:cNvPr>
          <p:cNvSpPr txBox="1"/>
          <p:nvPr/>
        </p:nvSpPr>
        <p:spPr>
          <a:xfrm>
            <a:off x="8058621" y="3308014"/>
            <a:ext cx="1833806" cy="369332"/>
          </a:xfrm>
          <a:prstGeom prst="rect">
            <a:avLst/>
          </a:prstGeom>
          <a:noFill/>
        </p:spPr>
        <p:txBody>
          <a:bodyPr wrap="square" rtlCol="0">
            <a:spAutoFit/>
          </a:bodyPr>
          <a:lstStyle/>
          <a:p>
            <a:pPr algn="ctr"/>
            <a:r>
              <a:rPr lang="en-US" i="1" dirty="0"/>
              <a:t>Tian Xu</a:t>
            </a:r>
          </a:p>
        </p:txBody>
      </p:sp>
      <p:sp>
        <p:nvSpPr>
          <p:cNvPr id="20" name="TextBox 19">
            <a:extLst>
              <a:ext uri="{FF2B5EF4-FFF2-40B4-BE49-F238E27FC236}">
                <a16:creationId xmlns:a16="http://schemas.microsoft.com/office/drawing/2014/main" id="{69C0FE06-F703-8142-3D1E-753664601285}"/>
              </a:ext>
            </a:extLst>
          </p:cNvPr>
          <p:cNvSpPr txBox="1"/>
          <p:nvPr/>
        </p:nvSpPr>
        <p:spPr>
          <a:xfrm>
            <a:off x="9965785" y="3310241"/>
            <a:ext cx="1833806" cy="369332"/>
          </a:xfrm>
          <a:prstGeom prst="rect">
            <a:avLst/>
          </a:prstGeom>
          <a:noFill/>
        </p:spPr>
        <p:txBody>
          <a:bodyPr wrap="square" rtlCol="0">
            <a:spAutoFit/>
          </a:bodyPr>
          <a:lstStyle/>
          <a:p>
            <a:pPr algn="ctr"/>
            <a:r>
              <a:rPr lang="en-US" i="1" dirty="0"/>
              <a:t>Dr. </a:t>
            </a:r>
            <a:r>
              <a:rPr lang="en-US" i="1" dirty="0" err="1"/>
              <a:t>Janghee</a:t>
            </a:r>
            <a:r>
              <a:rPr lang="en-US" i="1" dirty="0"/>
              <a:t> Cho</a:t>
            </a:r>
          </a:p>
        </p:txBody>
      </p:sp>
      <p:pic>
        <p:nvPicPr>
          <p:cNvPr id="1046" name="Picture 22">
            <a:extLst>
              <a:ext uri="{FF2B5EF4-FFF2-40B4-BE49-F238E27FC236}">
                <a16:creationId xmlns:a16="http://schemas.microsoft.com/office/drawing/2014/main" id="{6542BBD8-381B-3F47-8B4A-32F28A3505D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491" y="134139"/>
            <a:ext cx="927100" cy="63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150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FE619-3D5B-D7AB-F3F3-0193FC8B86C1}"/>
              </a:ext>
            </a:extLst>
          </p:cNvPr>
          <p:cNvSpPr>
            <a:spLocks noGrp="1"/>
          </p:cNvSpPr>
          <p:nvPr>
            <p:ph type="title"/>
          </p:nvPr>
        </p:nvSpPr>
        <p:spPr>
          <a:xfrm>
            <a:off x="919119" y="404214"/>
            <a:ext cx="10353762" cy="970450"/>
          </a:xfrm>
        </p:spPr>
        <p:txBody>
          <a:bodyPr/>
          <a:lstStyle/>
          <a:p>
            <a:r>
              <a:rPr lang="en-US" dirty="0"/>
              <a:t>Thank you!</a:t>
            </a:r>
          </a:p>
        </p:txBody>
      </p:sp>
      <p:sp>
        <p:nvSpPr>
          <p:cNvPr id="3" name="Slide Number Placeholder 2">
            <a:extLst>
              <a:ext uri="{FF2B5EF4-FFF2-40B4-BE49-F238E27FC236}">
                <a16:creationId xmlns:a16="http://schemas.microsoft.com/office/drawing/2014/main" id="{1816DA85-D633-0CD4-55F0-CE35A8891D87}"/>
              </a:ext>
            </a:extLst>
          </p:cNvPr>
          <p:cNvSpPr>
            <a:spLocks noGrp="1"/>
          </p:cNvSpPr>
          <p:nvPr>
            <p:ph type="sldNum" sz="quarter" idx="12"/>
          </p:nvPr>
        </p:nvSpPr>
        <p:spPr/>
        <p:txBody>
          <a:bodyPr/>
          <a:lstStyle/>
          <a:p>
            <a:fld id="{F835488D-5DA2-45B5-A4A4-7339B26D131D}" type="slidenum">
              <a:rPr lang="en-US" smtClean="0"/>
              <a:t>43</a:t>
            </a:fld>
            <a:endParaRPr lang="en-US"/>
          </a:p>
        </p:txBody>
      </p:sp>
      <p:sp>
        <p:nvSpPr>
          <p:cNvPr id="4" name="TextBox 3">
            <a:extLst>
              <a:ext uri="{FF2B5EF4-FFF2-40B4-BE49-F238E27FC236}">
                <a16:creationId xmlns:a16="http://schemas.microsoft.com/office/drawing/2014/main" id="{A73CC823-D650-E27A-5A76-A3844916C5CA}"/>
              </a:ext>
            </a:extLst>
          </p:cNvPr>
          <p:cNvSpPr txBox="1"/>
          <p:nvPr/>
        </p:nvSpPr>
        <p:spPr>
          <a:xfrm>
            <a:off x="287791" y="4993580"/>
            <a:ext cx="11450717" cy="1384995"/>
          </a:xfrm>
          <a:prstGeom prst="rect">
            <a:avLst/>
          </a:prstGeom>
          <a:noFill/>
        </p:spPr>
        <p:txBody>
          <a:bodyPr wrap="square" rtlCol="0">
            <a:spAutoFit/>
          </a:bodyPr>
          <a:lstStyle/>
          <a:p>
            <a:pPr algn="ctr"/>
            <a:r>
              <a:rPr lang="en-US" sz="2800" dirty="0">
                <a:solidFill>
                  <a:schemeClr val="tx2"/>
                </a:solidFill>
              </a:rPr>
              <a:t>Research Goal: Design, build, deploy, and evaluate reflective personal informatics systems that support holistic reflection on the self, leading to self-knowledge and self-directed behavior change</a:t>
            </a:r>
          </a:p>
        </p:txBody>
      </p:sp>
      <p:sp>
        <p:nvSpPr>
          <p:cNvPr id="5" name="TextBox 4">
            <a:extLst>
              <a:ext uri="{FF2B5EF4-FFF2-40B4-BE49-F238E27FC236}">
                <a16:creationId xmlns:a16="http://schemas.microsoft.com/office/drawing/2014/main" id="{0D8EDA3F-1328-7EAE-6B5A-F2D6E71D6AB4}"/>
              </a:ext>
            </a:extLst>
          </p:cNvPr>
          <p:cNvSpPr txBox="1"/>
          <p:nvPr/>
        </p:nvSpPr>
        <p:spPr>
          <a:xfrm>
            <a:off x="500944" y="1864420"/>
            <a:ext cx="6382771" cy="2062103"/>
          </a:xfrm>
          <a:prstGeom prst="rect">
            <a:avLst/>
          </a:prstGeom>
          <a:noFill/>
        </p:spPr>
        <p:txBody>
          <a:bodyPr wrap="square" rtlCol="0">
            <a:spAutoFit/>
          </a:bodyPr>
          <a:lstStyle/>
          <a:p>
            <a:r>
              <a:rPr lang="en-US" sz="3200" dirty="0">
                <a:solidFill>
                  <a:schemeClr val="tx2"/>
                </a:solidFill>
              </a:rPr>
              <a:t>Michael Hoefer</a:t>
            </a:r>
          </a:p>
          <a:p>
            <a:r>
              <a:rPr lang="en-US" sz="3200" dirty="0">
                <a:solidFill>
                  <a:schemeClr val="tx2"/>
                </a:solidFill>
                <a:hlinkClick r:id="rId2"/>
              </a:rPr>
              <a:t>michael.hoefer@colorado.edu</a:t>
            </a:r>
            <a:endParaRPr lang="en-US" sz="3200" dirty="0">
              <a:solidFill>
                <a:schemeClr val="tx2"/>
              </a:solidFill>
            </a:endParaRPr>
          </a:p>
          <a:p>
            <a:r>
              <a:rPr lang="en-US" sz="3200" dirty="0" err="1">
                <a:solidFill>
                  <a:schemeClr val="tx2"/>
                </a:solidFill>
              </a:rPr>
              <a:t>www.michaelhoefer.com</a:t>
            </a:r>
            <a:endParaRPr lang="en-US" sz="3200" dirty="0">
              <a:solidFill>
                <a:schemeClr val="tx2"/>
              </a:solidFill>
            </a:endParaRPr>
          </a:p>
          <a:p>
            <a:endParaRPr lang="en-US" sz="3200" dirty="0">
              <a:solidFill>
                <a:schemeClr val="tx2"/>
              </a:solidFill>
            </a:endParaRPr>
          </a:p>
        </p:txBody>
      </p:sp>
      <p:pic>
        <p:nvPicPr>
          <p:cNvPr id="1026" name="Picture 2" descr="Photo of Michael Hoefer">
            <a:extLst>
              <a:ext uri="{FF2B5EF4-FFF2-40B4-BE49-F238E27FC236}">
                <a16:creationId xmlns:a16="http://schemas.microsoft.com/office/drawing/2014/main" id="{EF5A8BB8-7ED3-F289-07EE-5DB880E81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413" y="1536645"/>
            <a:ext cx="2717651" cy="2717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44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31FC6-02BF-473E-A0C8-E056553B6B61}"/>
              </a:ext>
            </a:extLst>
          </p:cNvPr>
          <p:cNvSpPr txBox="1"/>
          <p:nvPr/>
        </p:nvSpPr>
        <p:spPr>
          <a:xfrm>
            <a:off x="886407" y="1268961"/>
            <a:ext cx="10552924" cy="3170099"/>
          </a:xfrm>
          <a:prstGeom prst="rect">
            <a:avLst/>
          </a:prstGeom>
          <a:noFill/>
        </p:spPr>
        <p:txBody>
          <a:bodyPr wrap="square" rtlCol="0">
            <a:spAutoFit/>
          </a:bodyPr>
          <a:lstStyle/>
          <a:p>
            <a:pPr algn="ctr"/>
            <a:r>
              <a:rPr lang="en-US" sz="4000" dirty="0"/>
              <a:t>How can </a:t>
            </a:r>
            <a:r>
              <a:rPr lang="en-US" sz="4000" b="1" u="sng" dirty="0"/>
              <a:t>personal informatics systems</a:t>
            </a:r>
            <a:r>
              <a:rPr lang="en-US" sz="4000" dirty="0"/>
              <a:t> be designed to help understand and </a:t>
            </a:r>
            <a:r>
              <a:rPr lang="en-US" sz="4000" b="1" u="sng" dirty="0"/>
              <a:t>support human need satisfaction and human values</a:t>
            </a:r>
            <a:r>
              <a:rPr lang="en-US" sz="4000" dirty="0"/>
              <a:t> in the context of </a:t>
            </a:r>
            <a:r>
              <a:rPr lang="en-US" sz="4000" b="1" u="sng" dirty="0"/>
              <a:t>time-use and money-use</a:t>
            </a:r>
            <a:r>
              <a:rPr lang="en-US" sz="4000" dirty="0"/>
              <a:t> in daily life?</a:t>
            </a:r>
          </a:p>
        </p:txBody>
      </p:sp>
      <p:sp>
        <p:nvSpPr>
          <p:cNvPr id="6" name="TextBox 5">
            <a:extLst>
              <a:ext uri="{FF2B5EF4-FFF2-40B4-BE49-F238E27FC236}">
                <a16:creationId xmlns:a16="http://schemas.microsoft.com/office/drawing/2014/main" id="{0CC64C7D-2C65-42B5-8A27-02ECF919ABA6}"/>
              </a:ext>
            </a:extLst>
          </p:cNvPr>
          <p:cNvSpPr txBox="1"/>
          <p:nvPr/>
        </p:nvSpPr>
        <p:spPr>
          <a:xfrm>
            <a:off x="819538" y="342070"/>
            <a:ext cx="10552924" cy="830997"/>
          </a:xfrm>
          <a:prstGeom prst="rect">
            <a:avLst/>
          </a:prstGeom>
          <a:noFill/>
        </p:spPr>
        <p:txBody>
          <a:bodyPr wrap="square" rtlCol="0">
            <a:spAutoFit/>
          </a:bodyPr>
          <a:lstStyle/>
          <a:p>
            <a:pPr algn="ctr"/>
            <a:r>
              <a:rPr lang="en-US" sz="4800" dirty="0"/>
              <a:t>Dissertation RQ:</a:t>
            </a:r>
          </a:p>
        </p:txBody>
      </p:sp>
      <p:sp>
        <p:nvSpPr>
          <p:cNvPr id="2" name="Slide Number Placeholder 1">
            <a:extLst>
              <a:ext uri="{FF2B5EF4-FFF2-40B4-BE49-F238E27FC236}">
                <a16:creationId xmlns:a16="http://schemas.microsoft.com/office/drawing/2014/main" id="{C28B67A0-7A6C-40A7-946E-1B9D7BEE0808}"/>
              </a:ext>
            </a:extLst>
          </p:cNvPr>
          <p:cNvSpPr>
            <a:spLocks noGrp="1"/>
          </p:cNvSpPr>
          <p:nvPr>
            <p:ph type="sldNum" sz="quarter" idx="12"/>
          </p:nvPr>
        </p:nvSpPr>
        <p:spPr/>
        <p:txBody>
          <a:bodyPr/>
          <a:lstStyle/>
          <a:p>
            <a:fld id="{F835488D-5DA2-45B5-A4A4-7339B26D131D}" type="slidenum">
              <a:rPr lang="en-US" smtClean="0"/>
              <a:t>44</a:t>
            </a:fld>
            <a:endParaRPr lang="en-US"/>
          </a:p>
        </p:txBody>
      </p:sp>
    </p:spTree>
    <p:extLst>
      <p:ext uri="{BB962C8B-B14F-4D97-AF65-F5344CB8AC3E}">
        <p14:creationId xmlns:p14="http://schemas.microsoft.com/office/powerpoint/2010/main" val="2793993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31FC6-02BF-473E-A0C8-E056553B6B61}"/>
              </a:ext>
            </a:extLst>
          </p:cNvPr>
          <p:cNvSpPr txBox="1"/>
          <p:nvPr/>
        </p:nvSpPr>
        <p:spPr>
          <a:xfrm>
            <a:off x="886407" y="1268961"/>
            <a:ext cx="10804850" cy="4031873"/>
          </a:xfrm>
          <a:prstGeom prst="rect">
            <a:avLst/>
          </a:prstGeom>
          <a:noFill/>
        </p:spPr>
        <p:txBody>
          <a:bodyPr wrap="square" rtlCol="0">
            <a:spAutoFit/>
          </a:bodyPr>
          <a:lstStyle/>
          <a:p>
            <a:pPr marL="685800" indent="-685800">
              <a:buFont typeface="Arial" panose="020B0604020202020204" pitchFamily="34" charset="0"/>
              <a:buChar char="•"/>
            </a:pPr>
            <a:r>
              <a:rPr lang="en-US" sz="3200" b="1" u="sng" dirty="0"/>
              <a:t>Design technology</a:t>
            </a:r>
            <a:r>
              <a:rPr lang="en-US" sz="3200" b="1" dirty="0"/>
              <a:t> </a:t>
            </a:r>
            <a:r>
              <a:rPr lang="en-US" sz="3200" dirty="0"/>
              <a:t>that directs attention in useful ways for supporting “the art of living”</a:t>
            </a:r>
          </a:p>
          <a:p>
            <a:pPr marL="1143000" lvl="1" indent="-685800">
              <a:buFont typeface="Arial" panose="020B0604020202020204" pitchFamily="34" charset="0"/>
              <a:buChar char="•"/>
            </a:pPr>
            <a:r>
              <a:rPr lang="en-US" sz="3200" dirty="0"/>
              <a:t>Aligning lifestyles with values/needs</a:t>
            </a:r>
          </a:p>
          <a:p>
            <a:pPr marL="685800" indent="-685800">
              <a:buFont typeface="Arial" panose="020B0604020202020204" pitchFamily="34" charset="0"/>
              <a:buChar char="•"/>
            </a:pPr>
            <a:r>
              <a:rPr lang="en-US" sz="3200" b="1" u="sng" dirty="0"/>
              <a:t>Create representations of the self and lived experience</a:t>
            </a:r>
            <a:r>
              <a:rPr lang="en-US" sz="3200" dirty="0"/>
              <a:t> that are useful individually, interpersonally, and in aggregate at various scales</a:t>
            </a:r>
          </a:p>
          <a:p>
            <a:pPr marL="685800" indent="-685800">
              <a:buFont typeface="Arial" panose="020B0604020202020204" pitchFamily="34" charset="0"/>
              <a:buChar char="•"/>
            </a:pPr>
            <a:r>
              <a:rPr lang="en-US" sz="3200" b="1" u="sng" dirty="0"/>
              <a:t>Learn how people think</a:t>
            </a:r>
            <a:r>
              <a:rPr lang="en-US" sz="3200" dirty="0"/>
              <a:t> about their daily life in the context of time-use and money-use</a:t>
            </a:r>
          </a:p>
        </p:txBody>
      </p:sp>
      <p:sp>
        <p:nvSpPr>
          <p:cNvPr id="6" name="TextBox 5">
            <a:extLst>
              <a:ext uri="{FF2B5EF4-FFF2-40B4-BE49-F238E27FC236}">
                <a16:creationId xmlns:a16="http://schemas.microsoft.com/office/drawing/2014/main" id="{0CC64C7D-2C65-42B5-8A27-02ECF919ABA6}"/>
              </a:ext>
            </a:extLst>
          </p:cNvPr>
          <p:cNvSpPr txBox="1"/>
          <p:nvPr/>
        </p:nvSpPr>
        <p:spPr>
          <a:xfrm>
            <a:off x="819538" y="342070"/>
            <a:ext cx="10552924" cy="830997"/>
          </a:xfrm>
          <a:prstGeom prst="rect">
            <a:avLst/>
          </a:prstGeom>
          <a:noFill/>
        </p:spPr>
        <p:txBody>
          <a:bodyPr wrap="square" rtlCol="0">
            <a:spAutoFit/>
          </a:bodyPr>
          <a:lstStyle/>
          <a:p>
            <a:pPr algn="ctr"/>
            <a:r>
              <a:rPr lang="en-US" sz="4800" dirty="0"/>
              <a:t>Dissertation Goals:</a:t>
            </a:r>
          </a:p>
        </p:txBody>
      </p:sp>
      <p:sp>
        <p:nvSpPr>
          <p:cNvPr id="2" name="Slide Number Placeholder 1">
            <a:extLst>
              <a:ext uri="{FF2B5EF4-FFF2-40B4-BE49-F238E27FC236}">
                <a16:creationId xmlns:a16="http://schemas.microsoft.com/office/drawing/2014/main" id="{C28B67A0-7A6C-40A7-946E-1B9D7BEE0808}"/>
              </a:ext>
            </a:extLst>
          </p:cNvPr>
          <p:cNvSpPr>
            <a:spLocks noGrp="1"/>
          </p:cNvSpPr>
          <p:nvPr>
            <p:ph type="sldNum" sz="quarter" idx="12"/>
          </p:nvPr>
        </p:nvSpPr>
        <p:spPr/>
        <p:txBody>
          <a:bodyPr/>
          <a:lstStyle/>
          <a:p>
            <a:fld id="{F835488D-5DA2-45B5-A4A4-7339B26D131D}" type="slidenum">
              <a:rPr lang="en-US" smtClean="0"/>
              <a:t>45</a:t>
            </a:fld>
            <a:endParaRPr lang="en-US"/>
          </a:p>
        </p:txBody>
      </p:sp>
    </p:spTree>
    <p:extLst>
      <p:ext uri="{BB962C8B-B14F-4D97-AF65-F5344CB8AC3E}">
        <p14:creationId xmlns:p14="http://schemas.microsoft.com/office/powerpoint/2010/main" val="6402597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Value-Aligning Personal Informatics</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Background and Related Work</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2 – Personal Financial Informatics</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Research Approach</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1 – Understanding Human Need</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3 – Empathy Viz Survey</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Timeline and Discussion</a:t>
            </a:r>
            <a:endParaRPr lang="en-US" dirty="0">
              <a:latin typeface="Mangal" panose="02040503050203030202" pitchFamily="18" charset="0"/>
              <a:cs typeface="Mangal" panose="02040503050203030202" pitchFamily="18" charset="0"/>
            </a:endParaRPr>
          </a:p>
        </p:txBody>
      </p:sp>
      <p:sp>
        <p:nvSpPr>
          <p:cNvPr id="9" name="Slide Number Placeholder 8">
            <a:extLst>
              <a:ext uri="{FF2B5EF4-FFF2-40B4-BE49-F238E27FC236}">
                <a16:creationId xmlns:a16="http://schemas.microsoft.com/office/drawing/2014/main" id="{800F618D-3050-4400-A53F-97BFCD53CD41}"/>
              </a:ext>
            </a:extLst>
          </p:cNvPr>
          <p:cNvSpPr>
            <a:spLocks noGrp="1"/>
          </p:cNvSpPr>
          <p:nvPr>
            <p:ph type="sldNum" sz="quarter" idx="12"/>
          </p:nvPr>
        </p:nvSpPr>
        <p:spPr/>
        <p:txBody>
          <a:bodyPr/>
          <a:lstStyle/>
          <a:p>
            <a:fld id="{F835488D-5DA2-45B5-A4A4-7339B26D131D}" type="slidenum">
              <a:rPr lang="en-US" smtClean="0"/>
              <a:t>46</a:t>
            </a:fld>
            <a:endParaRPr lang="en-US"/>
          </a:p>
        </p:txBody>
      </p:sp>
    </p:spTree>
    <p:extLst>
      <p:ext uri="{BB962C8B-B14F-4D97-AF65-F5344CB8AC3E}">
        <p14:creationId xmlns:p14="http://schemas.microsoft.com/office/powerpoint/2010/main" val="755866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Value-Aligning Personal Informatics</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Background and Related Work</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2 – Personal Financial Informatics</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Research Approach</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1 – Understanding Human Need</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3 – Empathy Viz Survey</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Timeline and Discussion</a:t>
            </a:r>
            <a:endParaRPr lang="en-US" dirty="0">
              <a:latin typeface="Mangal" panose="02040503050203030202" pitchFamily="18" charset="0"/>
              <a:cs typeface="Mangal" panose="02040503050203030202" pitchFamily="18" charset="0"/>
            </a:endParaRPr>
          </a:p>
        </p:txBody>
      </p:sp>
      <p:sp>
        <p:nvSpPr>
          <p:cNvPr id="9" name="Slide Number Placeholder 8">
            <a:extLst>
              <a:ext uri="{FF2B5EF4-FFF2-40B4-BE49-F238E27FC236}">
                <a16:creationId xmlns:a16="http://schemas.microsoft.com/office/drawing/2014/main" id="{800F618D-3050-4400-A53F-97BFCD53CD41}"/>
              </a:ext>
            </a:extLst>
          </p:cNvPr>
          <p:cNvSpPr>
            <a:spLocks noGrp="1"/>
          </p:cNvSpPr>
          <p:nvPr>
            <p:ph type="sldNum" sz="quarter" idx="12"/>
          </p:nvPr>
        </p:nvSpPr>
        <p:spPr/>
        <p:txBody>
          <a:bodyPr/>
          <a:lstStyle/>
          <a:p>
            <a:fld id="{F835488D-5DA2-45B5-A4A4-7339B26D131D}" type="slidenum">
              <a:rPr lang="en-US" smtClean="0"/>
              <a:t>47</a:t>
            </a:fld>
            <a:endParaRPr lang="en-US"/>
          </a:p>
        </p:txBody>
      </p:sp>
      <p:sp>
        <p:nvSpPr>
          <p:cNvPr id="10" name="Star: 5 Points 9">
            <a:extLst>
              <a:ext uri="{FF2B5EF4-FFF2-40B4-BE49-F238E27FC236}">
                <a16:creationId xmlns:a16="http://schemas.microsoft.com/office/drawing/2014/main" id="{70058059-B8E8-6F54-73B9-8A2B89D0B74B}"/>
              </a:ext>
            </a:extLst>
          </p:cNvPr>
          <p:cNvSpPr/>
          <p:nvPr/>
        </p:nvSpPr>
        <p:spPr>
          <a:xfrm>
            <a:off x="2638248" y="644312"/>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08023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31FC6-02BF-473E-A0C8-E056553B6B61}"/>
              </a:ext>
            </a:extLst>
          </p:cNvPr>
          <p:cNvSpPr txBox="1"/>
          <p:nvPr/>
        </p:nvSpPr>
        <p:spPr>
          <a:xfrm>
            <a:off x="886407" y="1268961"/>
            <a:ext cx="10552924" cy="3785652"/>
          </a:xfrm>
          <a:prstGeom prst="rect">
            <a:avLst/>
          </a:prstGeom>
          <a:noFill/>
        </p:spPr>
        <p:txBody>
          <a:bodyPr wrap="square" rtlCol="0">
            <a:spAutoFit/>
          </a:bodyPr>
          <a:lstStyle/>
          <a:p>
            <a:pPr algn="ctr"/>
            <a:r>
              <a:rPr lang="en-US" sz="4800" dirty="0"/>
              <a:t>“A point may soon be reached...when these [basic] needs are satisfied in the sense that we prefer to devote our further energies to non-economic purposes.” </a:t>
            </a:r>
          </a:p>
        </p:txBody>
      </p:sp>
      <p:pic>
        <p:nvPicPr>
          <p:cNvPr id="5" name="Picture 4">
            <a:extLst>
              <a:ext uri="{FF2B5EF4-FFF2-40B4-BE49-F238E27FC236}">
                <a16:creationId xmlns:a16="http://schemas.microsoft.com/office/drawing/2014/main" id="{E2C4C31A-4D24-45DE-9999-3C4C61597A8A}"/>
              </a:ext>
            </a:extLst>
          </p:cNvPr>
          <p:cNvPicPr>
            <a:picLocks noChangeAspect="1"/>
          </p:cNvPicPr>
          <p:nvPr/>
        </p:nvPicPr>
        <p:blipFill>
          <a:blip r:embed="rId3"/>
          <a:stretch>
            <a:fillRect/>
          </a:stretch>
        </p:blipFill>
        <p:spPr>
          <a:xfrm>
            <a:off x="8722735" y="5399522"/>
            <a:ext cx="3162741" cy="1190791"/>
          </a:xfrm>
          <a:prstGeom prst="rect">
            <a:avLst/>
          </a:prstGeom>
        </p:spPr>
      </p:pic>
      <p:sp>
        <p:nvSpPr>
          <p:cNvPr id="2" name="Slide Number Placeholder 1">
            <a:extLst>
              <a:ext uri="{FF2B5EF4-FFF2-40B4-BE49-F238E27FC236}">
                <a16:creationId xmlns:a16="http://schemas.microsoft.com/office/drawing/2014/main" id="{739E23C6-65AA-4C74-8C77-83A4BFDD621E}"/>
              </a:ext>
            </a:extLst>
          </p:cNvPr>
          <p:cNvSpPr>
            <a:spLocks noGrp="1"/>
          </p:cNvSpPr>
          <p:nvPr>
            <p:ph type="sldNum" sz="quarter" idx="12"/>
          </p:nvPr>
        </p:nvSpPr>
        <p:spPr/>
        <p:txBody>
          <a:bodyPr/>
          <a:lstStyle/>
          <a:p>
            <a:fld id="{F835488D-5DA2-45B5-A4A4-7339B26D131D}" type="slidenum">
              <a:rPr lang="en-US" smtClean="0"/>
              <a:t>48</a:t>
            </a:fld>
            <a:endParaRPr lang="en-US"/>
          </a:p>
        </p:txBody>
      </p:sp>
      <p:sp>
        <p:nvSpPr>
          <p:cNvPr id="3" name="TextBox 2">
            <a:extLst>
              <a:ext uri="{FF2B5EF4-FFF2-40B4-BE49-F238E27FC236}">
                <a16:creationId xmlns:a16="http://schemas.microsoft.com/office/drawing/2014/main" id="{A08BD9C7-253B-B46C-C858-DAD3A74389F4}"/>
              </a:ext>
            </a:extLst>
          </p:cNvPr>
          <p:cNvSpPr txBox="1"/>
          <p:nvPr/>
        </p:nvSpPr>
        <p:spPr>
          <a:xfrm>
            <a:off x="819538" y="342070"/>
            <a:ext cx="10552924" cy="830997"/>
          </a:xfrm>
          <a:prstGeom prst="rect">
            <a:avLst/>
          </a:prstGeom>
          <a:noFill/>
        </p:spPr>
        <p:txBody>
          <a:bodyPr wrap="square" rtlCol="0">
            <a:spAutoFit/>
          </a:bodyPr>
          <a:lstStyle/>
          <a:p>
            <a:pPr algn="ctr"/>
            <a:r>
              <a:rPr lang="en-US" sz="4800" dirty="0"/>
              <a:t>Motivation</a:t>
            </a:r>
          </a:p>
        </p:txBody>
      </p:sp>
    </p:spTree>
    <p:extLst>
      <p:ext uri="{BB962C8B-B14F-4D97-AF65-F5344CB8AC3E}">
        <p14:creationId xmlns:p14="http://schemas.microsoft.com/office/powerpoint/2010/main" val="1984001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DP per capita - Our World in Data">
            <a:extLst>
              <a:ext uri="{FF2B5EF4-FFF2-40B4-BE49-F238E27FC236}">
                <a16:creationId xmlns:a16="http://schemas.microsoft.com/office/drawing/2014/main" id="{CC9DE899-0FC2-43C9-B2A6-7A970D744D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75" y="571500"/>
            <a:ext cx="8096250" cy="5715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4AA702B4-D655-4C08-8DC1-2D52CA8B7224}"/>
              </a:ext>
            </a:extLst>
          </p:cNvPr>
          <p:cNvSpPr>
            <a:spLocks noGrp="1"/>
          </p:cNvSpPr>
          <p:nvPr>
            <p:ph type="sldNum" sz="quarter" idx="12"/>
          </p:nvPr>
        </p:nvSpPr>
        <p:spPr/>
        <p:txBody>
          <a:bodyPr/>
          <a:lstStyle/>
          <a:p>
            <a:fld id="{F835488D-5DA2-45B5-A4A4-7339B26D131D}" type="slidenum">
              <a:rPr lang="en-US" smtClean="0"/>
              <a:t>49</a:t>
            </a:fld>
            <a:endParaRPr lang="en-US"/>
          </a:p>
        </p:txBody>
      </p:sp>
    </p:spTree>
    <p:extLst>
      <p:ext uri="{BB962C8B-B14F-4D97-AF65-F5344CB8AC3E}">
        <p14:creationId xmlns:p14="http://schemas.microsoft.com/office/powerpoint/2010/main" val="2519871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a:xfrm>
            <a:off x="913795" y="354767"/>
            <a:ext cx="10353762" cy="970450"/>
          </a:xfrm>
        </p:spPr>
        <p:txBody>
          <a:bodyPr/>
          <a:lstStyle/>
          <a:p>
            <a:r>
              <a:rPr lang="en-US" dirty="0"/>
              <a:t>Overview of Research: Personal Informatics</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a:xfrm>
            <a:off x="913795" y="1580050"/>
            <a:ext cx="10353762" cy="5030815"/>
          </a:xfrm>
        </p:spPr>
        <p:txBody>
          <a:bodyPr>
            <a:normAutofit fontScale="85000" lnSpcReduction="20000"/>
          </a:bodyPr>
          <a:lstStyle/>
          <a:p>
            <a:r>
              <a:rPr lang="en-US" sz="3100" dirty="0"/>
              <a:t>HCI research the intersection of:</a:t>
            </a:r>
          </a:p>
          <a:p>
            <a:pPr lvl="1"/>
            <a:r>
              <a:rPr lang="en-US" sz="2300" dirty="0"/>
              <a:t>Interactive Systems Design</a:t>
            </a:r>
          </a:p>
          <a:p>
            <a:pPr lvl="1"/>
            <a:r>
              <a:rPr lang="en-US" sz="2300" dirty="0"/>
              <a:t>Information Visualization</a:t>
            </a:r>
          </a:p>
          <a:p>
            <a:pPr lvl="1"/>
            <a:r>
              <a:rPr lang="en-US" sz="2300" dirty="0"/>
              <a:t>Cognitive science / psychology</a:t>
            </a:r>
          </a:p>
          <a:p>
            <a:pPr lvl="1"/>
            <a:r>
              <a:rPr lang="en-US" sz="2300" dirty="0"/>
              <a:t>Applied machine learning (particularly NLP)</a:t>
            </a:r>
          </a:p>
          <a:p>
            <a:pPr lvl="1"/>
            <a:r>
              <a:rPr lang="en-US" sz="2300" dirty="0"/>
              <a:t>Software Engineering</a:t>
            </a:r>
          </a:p>
          <a:p>
            <a:endParaRPr lang="en-US" sz="3100" dirty="0"/>
          </a:p>
          <a:p>
            <a:r>
              <a:rPr lang="en-US" sz="3100" dirty="0"/>
              <a:t>Publication Venues</a:t>
            </a:r>
          </a:p>
          <a:p>
            <a:pPr lvl="1"/>
            <a:r>
              <a:rPr lang="en-US" sz="2300" dirty="0"/>
              <a:t>ACM CHI</a:t>
            </a:r>
          </a:p>
          <a:p>
            <a:pPr lvl="1"/>
            <a:r>
              <a:rPr lang="en-US" sz="2300" dirty="0"/>
              <a:t>ACM Designing Interactive Systems (DIS)</a:t>
            </a:r>
          </a:p>
          <a:p>
            <a:pPr lvl="1"/>
            <a:r>
              <a:rPr lang="en-US" sz="2300" dirty="0"/>
              <a:t>IEEE VIS</a:t>
            </a:r>
          </a:p>
          <a:p>
            <a:pPr lvl="1"/>
            <a:r>
              <a:rPr lang="en-US" sz="2300" dirty="0"/>
              <a:t>ACM </a:t>
            </a:r>
            <a:r>
              <a:rPr lang="en-US" sz="2300" dirty="0" err="1"/>
              <a:t>UbiComp</a:t>
            </a:r>
            <a:endParaRPr lang="en-US" sz="2300" dirty="0"/>
          </a:p>
          <a:p>
            <a:pPr lvl="1"/>
            <a:endParaRPr lang="en-US" dirty="0"/>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5</a:t>
            </a:fld>
            <a:endParaRPr lang="en-US"/>
          </a:p>
        </p:txBody>
      </p:sp>
    </p:spTree>
    <p:extLst>
      <p:ext uri="{BB962C8B-B14F-4D97-AF65-F5344CB8AC3E}">
        <p14:creationId xmlns:p14="http://schemas.microsoft.com/office/powerpoint/2010/main" val="3048522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8E64406-E78A-32F8-C5E2-FF3C695CD517}"/>
              </a:ext>
            </a:extLst>
          </p:cNvPr>
          <p:cNvSpPr>
            <a:spLocks noGrp="1"/>
          </p:cNvSpPr>
          <p:nvPr>
            <p:ph type="sldNum" sz="quarter" idx="12"/>
          </p:nvPr>
        </p:nvSpPr>
        <p:spPr/>
        <p:txBody>
          <a:bodyPr/>
          <a:lstStyle/>
          <a:p>
            <a:fld id="{F835488D-5DA2-45B5-A4A4-7339B26D131D}" type="slidenum">
              <a:rPr lang="en-US" smtClean="0"/>
              <a:t>50</a:t>
            </a:fld>
            <a:endParaRPr lang="en-US"/>
          </a:p>
        </p:txBody>
      </p:sp>
      <p:pic>
        <p:nvPicPr>
          <p:cNvPr id="4" name="Picture 3">
            <a:extLst>
              <a:ext uri="{FF2B5EF4-FFF2-40B4-BE49-F238E27FC236}">
                <a16:creationId xmlns:a16="http://schemas.microsoft.com/office/drawing/2014/main" id="{6C7DCEAB-9E37-35DA-F588-F5802B747C7F}"/>
              </a:ext>
            </a:extLst>
          </p:cNvPr>
          <p:cNvPicPr>
            <a:picLocks noChangeAspect="1"/>
          </p:cNvPicPr>
          <p:nvPr/>
        </p:nvPicPr>
        <p:blipFill>
          <a:blip r:embed="rId2"/>
          <a:stretch>
            <a:fillRect/>
          </a:stretch>
        </p:blipFill>
        <p:spPr>
          <a:xfrm>
            <a:off x="1929729" y="210074"/>
            <a:ext cx="8332542" cy="5493983"/>
          </a:xfrm>
          <a:prstGeom prst="rect">
            <a:avLst/>
          </a:prstGeom>
        </p:spPr>
      </p:pic>
      <p:sp>
        <p:nvSpPr>
          <p:cNvPr id="5" name="TextBox 4">
            <a:extLst>
              <a:ext uri="{FF2B5EF4-FFF2-40B4-BE49-F238E27FC236}">
                <a16:creationId xmlns:a16="http://schemas.microsoft.com/office/drawing/2014/main" id="{CA6952F4-7BCF-10EC-7D49-1C9366E366F5}"/>
              </a:ext>
            </a:extLst>
          </p:cNvPr>
          <p:cNvSpPr txBox="1"/>
          <p:nvPr/>
        </p:nvSpPr>
        <p:spPr>
          <a:xfrm>
            <a:off x="1253448" y="5916910"/>
            <a:ext cx="9431676" cy="461665"/>
          </a:xfrm>
          <a:prstGeom prst="rect">
            <a:avLst/>
          </a:prstGeom>
          <a:noFill/>
        </p:spPr>
        <p:txBody>
          <a:bodyPr wrap="square" rtlCol="0">
            <a:spAutoFit/>
          </a:bodyPr>
          <a:lstStyle/>
          <a:p>
            <a:r>
              <a:rPr lang="en-US" sz="2400" dirty="0"/>
              <a:t>At some point, increasing GDP does not seem to increase “happiness”</a:t>
            </a:r>
          </a:p>
        </p:txBody>
      </p:sp>
    </p:spTree>
    <p:extLst>
      <p:ext uri="{BB962C8B-B14F-4D97-AF65-F5344CB8AC3E}">
        <p14:creationId xmlns:p14="http://schemas.microsoft.com/office/powerpoint/2010/main" val="3365854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The hedonic treadmill. | Download Scientific Diagram">
            <a:extLst>
              <a:ext uri="{FF2B5EF4-FFF2-40B4-BE49-F238E27FC236}">
                <a16:creationId xmlns:a16="http://schemas.microsoft.com/office/drawing/2014/main" id="{71CC794C-9E8D-4E8A-9E36-F4F6895503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718263"/>
            <a:ext cx="7620000" cy="50387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2F886C0-864A-44A1-8762-58EAB175BD2A}"/>
              </a:ext>
            </a:extLst>
          </p:cNvPr>
          <p:cNvPicPr>
            <a:picLocks noChangeAspect="1"/>
          </p:cNvPicPr>
          <p:nvPr/>
        </p:nvPicPr>
        <p:blipFill>
          <a:blip r:embed="rId4"/>
          <a:stretch>
            <a:fillRect/>
          </a:stretch>
        </p:blipFill>
        <p:spPr>
          <a:xfrm>
            <a:off x="9210529" y="6027285"/>
            <a:ext cx="2981471" cy="830715"/>
          </a:xfrm>
          <a:prstGeom prst="rect">
            <a:avLst/>
          </a:prstGeom>
        </p:spPr>
      </p:pic>
      <p:sp>
        <p:nvSpPr>
          <p:cNvPr id="2" name="Slide Number Placeholder 1">
            <a:extLst>
              <a:ext uri="{FF2B5EF4-FFF2-40B4-BE49-F238E27FC236}">
                <a16:creationId xmlns:a16="http://schemas.microsoft.com/office/drawing/2014/main" id="{7C2549DD-B725-4E67-AB1E-C7EDC8E0FAB4}"/>
              </a:ext>
            </a:extLst>
          </p:cNvPr>
          <p:cNvSpPr>
            <a:spLocks noGrp="1"/>
          </p:cNvSpPr>
          <p:nvPr>
            <p:ph type="sldNum" sz="quarter" idx="12"/>
          </p:nvPr>
        </p:nvSpPr>
        <p:spPr/>
        <p:txBody>
          <a:bodyPr/>
          <a:lstStyle/>
          <a:p>
            <a:fld id="{F835488D-5DA2-45B5-A4A4-7339B26D131D}" type="slidenum">
              <a:rPr lang="en-US" smtClean="0"/>
              <a:t>51</a:t>
            </a:fld>
            <a:endParaRPr lang="en-US"/>
          </a:p>
        </p:txBody>
      </p:sp>
    </p:spTree>
    <p:extLst>
      <p:ext uri="{BB962C8B-B14F-4D97-AF65-F5344CB8AC3E}">
        <p14:creationId xmlns:p14="http://schemas.microsoft.com/office/powerpoint/2010/main" val="174762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386114-B547-44ED-97F7-1CD746D0B9D5}"/>
              </a:ext>
            </a:extLst>
          </p:cNvPr>
          <p:cNvPicPr>
            <a:picLocks noChangeAspect="1"/>
          </p:cNvPicPr>
          <p:nvPr/>
        </p:nvPicPr>
        <p:blipFill>
          <a:blip r:embed="rId2"/>
          <a:stretch>
            <a:fillRect/>
          </a:stretch>
        </p:blipFill>
        <p:spPr>
          <a:xfrm>
            <a:off x="8020656" y="5753824"/>
            <a:ext cx="3839111" cy="762106"/>
          </a:xfrm>
          <a:prstGeom prst="rect">
            <a:avLst/>
          </a:prstGeom>
        </p:spPr>
      </p:pic>
      <p:sp>
        <p:nvSpPr>
          <p:cNvPr id="4" name="TextBox 3">
            <a:extLst>
              <a:ext uri="{FF2B5EF4-FFF2-40B4-BE49-F238E27FC236}">
                <a16:creationId xmlns:a16="http://schemas.microsoft.com/office/drawing/2014/main" id="{22C31FC6-02BF-473E-A0C8-E056553B6B61}"/>
              </a:ext>
            </a:extLst>
          </p:cNvPr>
          <p:cNvSpPr txBox="1"/>
          <p:nvPr/>
        </p:nvSpPr>
        <p:spPr>
          <a:xfrm>
            <a:off x="886407" y="1268961"/>
            <a:ext cx="10552924" cy="3046988"/>
          </a:xfrm>
          <a:prstGeom prst="rect">
            <a:avLst/>
          </a:prstGeom>
          <a:noFill/>
        </p:spPr>
        <p:txBody>
          <a:bodyPr wrap="square" rtlCol="0">
            <a:spAutoFit/>
          </a:bodyPr>
          <a:lstStyle/>
          <a:p>
            <a:pPr algn="ctr"/>
            <a:r>
              <a:rPr lang="en-US" sz="4800" dirty="0"/>
              <a:t>“Development that meets the needs of the present without compromising the ability of future generations to meet their own needs”</a:t>
            </a:r>
          </a:p>
        </p:txBody>
      </p:sp>
      <p:sp>
        <p:nvSpPr>
          <p:cNvPr id="6" name="TextBox 5">
            <a:extLst>
              <a:ext uri="{FF2B5EF4-FFF2-40B4-BE49-F238E27FC236}">
                <a16:creationId xmlns:a16="http://schemas.microsoft.com/office/drawing/2014/main" id="{0CC64C7D-2C65-42B5-8A27-02ECF919ABA6}"/>
              </a:ext>
            </a:extLst>
          </p:cNvPr>
          <p:cNvSpPr txBox="1"/>
          <p:nvPr/>
        </p:nvSpPr>
        <p:spPr>
          <a:xfrm>
            <a:off x="819538" y="342070"/>
            <a:ext cx="10552924" cy="830997"/>
          </a:xfrm>
          <a:prstGeom prst="rect">
            <a:avLst/>
          </a:prstGeom>
          <a:noFill/>
        </p:spPr>
        <p:txBody>
          <a:bodyPr wrap="square" rtlCol="0">
            <a:spAutoFit/>
          </a:bodyPr>
          <a:lstStyle/>
          <a:p>
            <a:pPr algn="ctr"/>
            <a:r>
              <a:rPr lang="en-US" sz="4800" dirty="0"/>
              <a:t>Challenge:</a:t>
            </a:r>
          </a:p>
        </p:txBody>
      </p:sp>
      <p:sp>
        <p:nvSpPr>
          <p:cNvPr id="2" name="Slide Number Placeholder 1">
            <a:extLst>
              <a:ext uri="{FF2B5EF4-FFF2-40B4-BE49-F238E27FC236}">
                <a16:creationId xmlns:a16="http://schemas.microsoft.com/office/drawing/2014/main" id="{C28B67A0-7A6C-40A7-946E-1B9D7BEE0808}"/>
              </a:ext>
            </a:extLst>
          </p:cNvPr>
          <p:cNvSpPr>
            <a:spLocks noGrp="1"/>
          </p:cNvSpPr>
          <p:nvPr>
            <p:ph type="sldNum" sz="quarter" idx="12"/>
          </p:nvPr>
        </p:nvSpPr>
        <p:spPr/>
        <p:txBody>
          <a:bodyPr/>
          <a:lstStyle/>
          <a:p>
            <a:fld id="{F835488D-5DA2-45B5-A4A4-7339B26D131D}" type="slidenum">
              <a:rPr lang="en-US" smtClean="0"/>
              <a:t>52</a:t>
            </a:fld>
            <a:endParaRPr lang="en-US"/>
          </a:p>
        </p:txBody>
      </p:sp>
    </p:spTree>
    <p:extLst>
      <p:ext uri="{BB962C8B-B14F-4D97-AF65-F5344CB8AC3E}">
        <p14:creationId xmlns:p14="http://schemas.microsoft.com/office/powerpoint/2010/main" val="807500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31FC6-02BF-473E-A0C8-E056553B6B61}"/>
              </a:ext>
            </a:extLst>
          </p:cNvPr>
          <p:cNvSpPr txBox="1"/>
          <p:nvPr/>
        </p:nvSpPr>
        <p:spPr>
          <a:xfrm>
            <a:off x="872861" y="449388"/>
            <a:ext cx="10552924" cy="830997"/>
          </a:xfrm>
          <a:prstGeom prst="rect">
            <a:avLst/>
          </a:prstGeom>
          <a:noFill/>
        </p:spPr>
        <p:txBody>
          <a:bodyPr wrap="square" rtlCol="0">
            <a:spAutoFit/>
          </a:bodyPr>
          <a:lstStyle/>
          <a:p>
            <a:pPr algn="ctr"/>
            <a:r>
              <a:rPr lang="en-US" sz="4800" dirty="0"/>
              <a:t>Alternative Development Metrics</a:t>
            </a:r>
          </a:p>
        </p:txBody>
      </p:sp>
      <p:pic>
        <p:nvPicPr>
          <p:cNvPr id="3" name="Picture 2">
            <a:extLst>
              <a:ext uri="{FF2B5EF4-FFF2-40B4-BE49-F238E27FC236}">
                <a16:creationId xmlns:a16="http://schemas.microsoft.com/office/drawing/2014/main" id="{16B2702D-5E63-4938-ACF3-CD0666410E69}"/>
              </a:ext>
            </a:extLst>
          </p:cNvPr>
          <p:cNvPicPr>
            <a:picLocks noChangeAspect="1"/>
          </p:cNvPicPr>
          <p:nvPr/>
        </p:nvPicPr>
        <p:blipFill>
          <a:blip r:embed="rId3"/>
          <a:stretch>
            <a:fillRect/>
          </a:stretch>
        </p:blipFill>
        <p:spPr>
          <a:xfrm>
            <a:off x="273879" y="1628524"/>
            <a:ext cx="9080094" cy="1747594"/>
          </a:xfrm>
          <a:prstGeom prst="rect">
            <a:avLst/>
          </a:prstGeom>
        </p:spPr>
      </p:pic>
      <p:pic>
        <p:nvPicPr>
          <p:cNvPr id="1026" name="Picture 2">
            <a:extLst>
              <a:ext uri="{FF2B5EF4-FFF2-40B4-BE49-F238E27FC236}">
                <a16:creationId xmlns:a16="http://schemas.microsoft.com/office/drawing/2014/main" id="{7F908AC8-9720-4809-9A55-9873D34E42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0213" y="3546881"/>
            <a:ext cx="3371245" cy="31722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nuine Progress Indicator">
            <a:extLst>
              <a:ext uri="{FF2B5EF4-FFF2-40B4-BE49-F238E27FC236}">
                <a16:creationId xmlns:a16="http://schemas.microsoft.com/office/drawing/2014/main" id="{BA3BC5A5-EA22-4467-8B7D-CAEBF86C57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75" y="3724257"/>
            <a:ext cx="28194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E43882-569E-44EB-8103-E33C7A04EE6C}"/>
              </a:ext>
            </a:extLst>
          </p:cNvPr>
          <p:cNvSpPr txBox="1"/>
          <p:nvPr/>
        </p:nvSpPr>
        <p:spPr>
          <a:xfrm>
            <a:off x="4125675" y="3675204"/>
            <a:ext cx="4070058" cy="3108543"/>
          </a:xfrm>
          <a:prstGeom prst="rect">
            <a:avLst/>
          </a:prstGeom>
          <a:noFill/>
        </p:spPr>
        <p:txBody>
          <a:bodyPr wrap="square" rtlCol="0">
            <a:spAutoFit/>
          </a:bodyPr>
          <a:lstStyle/>
          <a:p>
            <a:r>
              <a:rPr lang="en-US" sz="2800" dirty="0"/>
              <a:t>Issues:</a:t>
            </a:r>
          </a:p>
          <a:p>
            <a:pPr marL="285750" indent="-285750">
              <a:buFont typeface="Arial" panose="020B0604020202020204" pitchFamily="34" charset="0"/>
              <a:buChar char="•"/>
            </a:pPr>
            <a:r>
              <a:rPr lang="en-US" sz="2800" dirty="0"/>
              <a:t>Inherent tradeoffs</a:t>
            </a:r>
          </a:p>
          <a:p>
            <a:pPr marL="285750" indent="-285750">
              <a:buFont typeface="Arial" panose="020B0604020202020204" pitchFamily="34" charset="0"/>
              <a:buChar char="•"/>
            </a:pPr>
            <a:r>
              <a:rPr lang="en-US" sz="2800" dirty="0"/>
              <a:t>Single numbers become meaningless</a:t>
            </a:r>
          </a:p>
          <a:p>
            <a:pPr marL="285750" indent="-285750">
              <a:buFont typeface="Arial" panose="020B0604020202020204" pitchFamily="34" charset="0"/>
              <a:buChar char="•"/>
            </a:pPr>
            <a:r>
              <a:rPr lang="en-US" sz="2800" dirty="0"/>
              <a:t>Provide little to no direction for improvement</a:t>
            </a:r>
          </a:p>
        </p:txBody>
      </p:sp>
    </p:spTree>
    <p:extLst>
      <p:ext uri="{BB962C8B-B14F-4D97-AF65-F5344CB8AC3E}">
        <p14:creationId xmlns:p14="http://schemas.microsoft.com/office/powerpoint/2010/main" val="400944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6245C-C835-4B13-BF25-022DFAF6F409}"/>
              </a:ext>
            </a:extLst>
          </p:cNvPr>
          <p:cNvSpPr>
            <a:spLocks noGrp="1"/>
          </p:cNvSpPr>
          <p:nvPr>
            <p:ph type="title"/>
          </p:nvPr>
        </p:nvSpPr>
        <p:spPr>
          <a:xfrm>
            <a:off x="941504" y="96350"/>
            <a:ext cx="10353762" cy="970450"/>
          </a:xfrm>
        </p:spPr>
        <p:txBody>
          <a:bodyPr/>
          <a:lstStyle/>
          <a:p>
            <a:r>
              <a:rPr lang="en-US" dirty="0"/>
              <a:t>Sustainable Consumption Corridors</a:t>
            </a:r>
          </a:p>
        </p:txBody>
      </p:sp>
      <p:sp>
        <p:nvSpPr>
          <p:cNvPr id="3" name="Content Placeholder 2">
            <a:extLst>
              <a:ext uri="{FF2B5EF4-FFF2-40B4-BE49-F238E27FC236}">
                <a16:creationId xmlns:a16="http://schemas.microsoft.com/office/drawing/2014/main" id="{8F368A39-7B8D-4779-B014-D64130B52A5E}"/>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79AC220-E10F-45F4-B190-033EE2915D9C}"/>
              </a:ext>
            </a:extLst>
          </p:cNvPr>
          <p:cNvSpPr>
            <a:spLocks noGrp="1"/>
          </p:cNvSpPr>
          <p:nvPr>
            <p:ph type="sldNum" sz="quarter" idx="12"/>
          </p:nvPr>
        </p:nvSpPr>
        <p:spPr/>
        <p:txBody>
          <a:bodyPr/>
          <a:lstStyle/>
          <a:p>
            <a:fld id="{F835488D-5DA2-45B5-A4A4-7339B26D131D}" type="slidenum">
              <a:rPr lang="en-US" smtClean="0"/>
              <a:t>54</a:t>
            </a:fld>
            <a:endParaRPr lang="en-US"/>
          </a:p>
        </p:txBody>
      </p:sp>
      <p:pic>
        <p:nvPicPr>
          <p:cNvPr id="4" name="Picture 3" descr="Chart, radar chart&#10;&#10;Description automatically generated">
            <a:extLst>
              <a:ext uri="{FF2B5EF4-FFF2-40B4-BE49-F238E27FC236}">
                <a16:creationId xmlns:a16="http://schemas.microsoft.com/office/drawing/2014/main" id="{9DE4DF73-E826-4257-8D7F-A4F5883793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51" y="1226128"/>
            <a:ext cx="11330698" cy="5285504"/>
          </a:xfrm>
          <a:prstGeom prst="rect">
            <a:avLst/>
          </a:prstGeom>
        </p:spPr>
      </p:pic>
      <p:pic>
        <p:nvPicPr>
          <p:cNvPr id="6" name="Picture 5">
            <a:extLst>
              <a:ext uri="{FF2B5EF4-FFF2-40B4-BE49-F238E27FC236}">
                <a16:creationId xmlns:a16="http://schemas.microsoft.com/office/drawing/2014/main" id="{9E5CB367-32F4-4269-8461-E81FDD984955}"/>
              </a:ext>
            </a:extLst>
          </p:cNvPr>
          <p:cNvPicPr>
            <a:picLocks noChangeAspect="1"/>
          </p:cNvPicPr>
          <p:nvPr/>
        </p:nvPicPr>
        <p:blipFill>
          <a:blip r:embed="rId3"/>
          <a:stretch>
            <a:fillRect/>
          </a:stretch>
        </p:blipFill>
        <p:spPr>
          <a:xfrm>
            <a:off x="7813963" y="5961585"/>
            <a:ext cx="3947385" cy="517341"/>
          </a:xfrm>
          <a:prstGeom prst="rect">
            <a:avLst/>
          </a:prstGeom>
        </p:spPr>
      </p:pic>
    </p:spTree>
    <p:extLst>
      <p:ext uri="{BB962C8B-B14F-4D97-AF65-F5344CB8AC3E}">
        <p14:creationId xmlns:p14="http://schemas.microsoft.com/office/powerpoint/2010/main" val="892164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C31FC6-02BF-473E-A0C8-E056553B6B61}"/>
              </a:ext>
            </a:extLst>
          </p:cNvPr>
          <p:cNvSpPr txBox="1"/>
          <p:nvPr/>
        </p:nvSpPr>
        <p:spPr>
          <a:xfrm>
            <a:off x="808812" y="1436912"/>
            <a:ext cx="10552924" cy="1815882"/>
          </a:xfrm>
          <a:prstGeom prst="rect">
            <a:avLst/>
          </a:prstGeom>
          <a:noFill/>
        </p:spPr>
        <p:txBody>
          <a:bodyPr wrap="square" rtlCol="0">
            <a:spAutoFit/>
          </a:bodyPr>
          <a:lstStyle/>
          <a:p>
            <a:pPr algn="l"/>
            <a:r>
              <a:rPr lang="en-US" sz="2800" b="0" i="0" u="none" strike="noStrike" baseline="0" dirty="0">
                <a:latin typeface="LinLibertineT"/>
              </a:rPr>
              <a:t>Key open challenges for operationalizing consumption corridors:</a:t>
            </a:r>
          </a:p>
          <a:p>
            <a:pPr algn="l"/>
            <a:endParaRPr lang="en-US" sz="2800" dirty="0">
              <a:latin typeface="LinLibertineT"/>
            </a:endParaRPr>
          </a:p>
          <a:p>
            <a:pPr marL="457200" indent="-457200" algn="l">
              <a:buFont typeface="Arial" panose="020B0604020202020204" pitchFamily="34" charset="0"/>
              <a:buChar char="•"/>
            </a:pPr>
            <a:r>
              <a:rPr lang="en-US" sz="2800" b="0" i="0" u="none" strike="noStrike" baseline="0" dirty="0">
                <a:latin typeface="LinLibertineT"/>
              </a:rPr>
              <a:t>“potential strategies for the design” </a:t>
            </a:r>
          </a:p>
          <a:p>
            <a:pPr marL="457200" indent="-457200" algn="l">
              <a:buFont typeface="Arial" panose="020B0604020202020204" pitchFamily="34" charset="0"/>
              <a:buChar char="•"/>
            </a:pPr>
            <a:r>
              <a:rPr lang="en-US" sz="2800" b="0" i="0" u="none" strike="noStrike" baseline="0" dirty="0">
                <a:latin typeface="LinLibertineT"/>
              </a:rPr>
              <a:t>“definition and implementation of such corridors”</a:t>
            </a:r>
            <a:endParaRPr lang="en-US" sz="6600" dirty="0"/>
          </a:p>
        </p:txBody>
      </p:sp>
      <p:sp>
        <p:nvSpPr>
          <p:cNvPr id="6" name="TextBox 5">
            <a:extLst>
              <a:ext uri="{FF2B5EF4-FFF2-40B4-BE49-F238E27FC236}">
                <a16:creationId xmlns:a16="http://schemas.microsoft.com/office/drawing/2014/main" id="{0CC64C7D-2C65-42B5-8A27-02ECF919ABA6}"/>
              </a:ext>
            </a:extLst>
          </p:cNvPr>
          <p:cNvSpPr txBox="1"/>
          <p:nvPr/>
        </p:nvSpPr>
        <p:spPr>
          <a:xfrm>
            <a:off x="819538" y="342070"/>
            <a:ext cx="10552924" cy="830997"/>
          </a:xfrm>
          <a:prstGeom prst="rect">
            <a:avLst/>
          </a:prstGeom>
          <a:noFill/>
        </p:spPr>
        <p:txBody>
          <a:bodyPr wrap="square" rtlCol="0">
            <a:spAutoFit/>
          </a:bodyPr>
          <a:lstStyle/>
          <a:p>
            <a:pPr algn="ctr"/>
            <a:r>
              <a:rPr lang="en-US" sz="4800" dirty="0"/>
              <a:t>Sustainable Consumption Corridors:</a:t>
            </a:r>
          </a:p>
        </p:txBody>
      </p:sp>
      <p:sp>
        <p:nvSpPr>
          <p:cNvPr id="2" name="Slide Number Placeholder 1">
            <a:extLst>
              <a:ext uri="{FF2B5EF4-FFF2-40B4-BE49-F238E27FC236}">
                <a16:creationId xmlns:a16="http://schemas.microsoft.com/office/drawing/2014/main" id="{C28B67A0-7A6C-40A7-946E-1B9D7BEE0808}"/>
              </a:ext>
            </a:extLst>
          </p:cNvPr>
          <p:cNvSpPr>
            <a:spLocks noGrp="1"/>
          </p:cNvSpPr>
          <p:nvPr>
            <p:ph type="sldNum" sz="quarter" idx="12"/>
          </p:nvPr>
        </p:nvSpPr>
        <p:spPr/>
        <p:txBody>
          <a:bodyPr/>
          <a:lstStyle/>
          <a:p>
            <a:fld id="{F835488D-5DA2-45B5-A4A4-7339B26D131D}" type="slidenum">
              <a:rPr lang="en-US" smtClean="0"/>
              <a:t>55</a:t>
            </a:fld>
            <a:endParaRPr lang="en-US"/>
          </a:p>
        </p:txBody>
      </p:sp>
      <p:pic>
        <p:nvPicPr>
          <p:cNvPr id="7" name="Picture 6">
            <a:extLst>
              <a:ext uri="{FF2B5EF4-FFF2-40B4-BE49-F238E27FC236}">
                <a16:creationId xmlns:a16="http://schemas.microsoft.com/office/drawing/2014/main" id="{3F255250-5DFB-4A7E-9023-BD77C3165218}"/>
              </a:ext>
            </a:extLst>
          </p:cNvPr>
          <p:cNvPicPr>
            <a:picLocks noChangeAspect="1"/>
          </p:cNvPicPr>
          <p:nvPr/>
        </p:nvPicPr>
        <p:blipFill>
          <a:blip r:embed="rId2"/>
          <a:stretch>
            <a:fillRect/>
          </a:stretch>
        </p:blipFill>
        <p:spPr>
          <a:xfrm>
            <a:off x="7421496" y="4473888"/>
            <a:ext cx="4411395" cy="1676452"/>
          </a:xfrm>
          <a:prstGeom prst="rect">
            <a:avLst/>
          </a:prstGeom>
        </p:spPr>
      </p:pic>
      <p:sp>
        <p:nvSpPr>
          <p:cNvPr id="8" name="Explosion: 8 Points 7">
            <a:extLst>
              <a:ext uri="{FF2B5EF4-FFF2-40B4-BE49-F238E27FC236}">
                <a16:creationId xmlns:a16="http://schemas.microsoft.com/office/drawing/2014/main" id="{9D07CF90-3B85-43F9-A6AC-14A1D5F23981}"/>
              </a:ext>
            </a:extLst>
          </p:cNvPr>
          <p:cNvSpPr/>
          <p:nvPr/>
        </p:nvSpPr>
        <p:spPr>
          <a:xfrm>
            <a:off x="265802" y="3252793"/>
            <a:ext cx="7562581" cy="3380273"/>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Need implementation-focused theory to operationalize consumption corridors</a:t>
            </a:r>
          </a:p>
        </p:txBody>
      </p:sp>
    </p:spTree>
    <p:extLst>
      <p:ext uri="{BB962C8B-B14F-4D97-AF65-F5344CB8AC3E}">
        <p14:creationId xmlns:p14="http://schemas.microsoft.com/office/powerpoint/2010/main" val="115280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lstStyle/>
          <a:p>
            <a:r>
              <a:rPr lang="en-US" dirty="0"/>
              <a:t>What are human needs?</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10353762" cy="4058751"/>
          </a:xfrm>
        </p:spPr>
        <p:txBody>
          <a:bodyPr/>
          <a:lstStyle/>
          <a:p>
            <a:r>
              <a:rPr lang="en-US" sz="3200" dirty="0"/>
              <a:t>Nobody seems to agree</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56</a:t>
            </a:fld>
            <a:endParaRPr lang="en-US"/>
          </a:p>
        </p:txBody>
      </p:sp>
      <p:pic>
        <p:nvPicPr>
          <p:cNvPr id="5" name="Picture 4">
            <a:extLst>
              <a:ext uri="{FF2B5EF4-FFF2-40B4-BE49-F238E27FC236}">
                <a16:creationId xmlns:a16="http://schemas.microsoft.com/office/drawing/2014/main" id="{59FE52B6-E048-4381-B12D-D814C3495DE3}"/>
              </a:ext>
            </a:extLst>
          </p:cNvPr>
          <p:cNvPicPr>
            <a:picLocks noChangeAspect="1"/>
          </p:cNvPicPr>
          <p:nvPr/>
        </p:nvPicPr>
        <p:blipFill>
          <a:blip r:embed="rId3"/>
          <a:stretch>
            <a:fillRect/>
          </a:stretch>
        </p:blipFill>
        <p:spPr>
          <a:xfrm>
            <a:off x="8932718" y="1066800"/>
            <a:ext cx="3088052" cy="4856020"/>
          </a:xfrm>
          <a:prstGeom prst="rect">
            <a:avLst/>
          </a:prstGeom>
        </p:spPr>
      </p:pic>
      <p:pic>
        <p:nvPicPr>
          <p:cNvPr id="1028" name="Picture 4" descr="To Win, Compete at the Top of Maslow&amp;#39;s Hierarchy of Needs">
            <a:extLst>
              <a:ext uri="{FF2B5EF4-FFF2-40B4-BE49-F238E27FC236}">
                <a16:creationId xmlns:a16="http://schemas.microsoft.com/office/drawing/2014/main" id="{3F1AE522-86CA-4500-A6D1-BEF43BB7AD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3483" y="2118839"/>
            <a:ext cx="3214254" cy="18080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3BEAB6D-16F9-499A-9DE9-D376162CEF6F}"/>
              </a:ext>
            </a:extLst>
          </p:cNvPr>
          <p:cNvPicPr>
            <a:picLocks noChangeAspect="1"/>
          </p:cNvPicPr>
          <p:nvPr/>
        </p:nvPicPr>
        <p:blipFill>
          <a:blip r:embed="rId5"/>
          <a:stretch>
            <a:fillRect/>
          </a:stretch>
        </p:blipFill>
        <p:spPr>
          <a:xfrm>
            <a:off x="9520110" y="5976815"/>
            <a:ext cx="2500660" cy="881185"/>
          </a:xfrm>
          <a:prstGeom prst="rect">
            <a:avLst/>
          </a:prstGeom>
        </p:spPr>
      </p:pic>
      <p:pic>
        <p:nvPicPr>
          <p:cNvPr id="1030" name="Picture 6" descr="Positive Psychology Initiatives | Authentic Happiness">
            <a:extLst>
              <a:ext uri="{FF2B5EF4-FFF2-40B4-BE49-F238E27FC236}">
                <a16:creationId xmlns:a16="http://schemas.microsoft.com/office/drawing/2014/main" id="{E7FFF581-BCAC-4209-B9CF-F94283DCC3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8773" y="4775333"/>
            <a:ext cx="3763674" cy="16246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DF] Lists and thresholds: comparing our theory of human need with Nussbaum&amp;#39;s  capabilities approach | Semantic Scholar">
            <a:extLst>
              <a:ext uri="{FF2B5EF4-FFF2-40B4-BE49-F238E27FC236}">
                <a16:creationId xmlns:a16="http://schemas.microsoft.com/office/drawing/2014/main" id="{06EA8142-83F2-49FF-BB7F-2ED8043514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251" y="2111249"/>
            <a:ext cx="3073485" cy="4500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064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animEffect transition="in" filter="fade">
                                      <p:cBhvr>
                                        <p:cTn id="21" dur="500"/>
                                        <p:tgtEl>
                                          <p:spTgt spid="10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32"/>
                                        </p:tgtEl>
                                        <p:attrNameLst>
                                          <p:attrName>style.visibility</p:attrName>
                                        </p:attrNameLst>
                                      </p:cBhvr>
                                      <p:to>
                                        <p:strVal val="visible"/>
                                      </p:to>
                                    </p:set>
                                    <p:animEffect transition="in" filter="fade">
                                      <p:cBhvr>
                                        <p:cTn id="26" dur="500"/>
                                        <p:tgtEl>
                                          <p:spTgt spid="103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lstStyle/>
          <a:p>
            <a:r>
              <a:rPr lang="en-US" dirty="0"/>
              <a:t>Max-</a:t>
            </a:r>
            <a:r>
              <a:rPr lang="en-US" dirty="0" err="1"/>
              <a:t>Neef’s</a:t>
            </a:r>
            <a:r>
              <a:rPr lang="en-US" dirty="0"/>
              <a:t> Theory</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4749601" cy="5473337"/>
          </a:xfrm>
        </p:spPr>
        <p:txBody>
          <a:bodyPr>
            <a:normAutofit fontScale="85000" lnSpcReduction="20000"/>
          </a:bodyPr>
          <a:lstStyle/>
          <a:p>
            <a:r>
              <a:rPr lang="en-US" sz="3200" dirty="0"/>
              <a:t>Set of 9 (later 10) “universal” needs</a:t>
            </a:r>
          </a:p>
          <a:p>
            <a:r>
              <a:rPr lang="en-US" sz="3200" dirty="0"/>
              <a:t>Popular in sustainability research</a:t>
            </a:r>
          </a:p>
          <a:p>
            <a:r>
              <a:rPr lang="en-US" sz="3200" dirty="0"/>
              <a:t>Distinguished between “need” and “satisfier”</a:t>
            </a:r>
          </a:p>
          <a:p>
            <a:r>
              <a:rPr lang="en-US" sz="3200" dirty="0"/>
              <a:t>Existential categories of needs</a:t>
            </a:r>
          </a:p>
          <a:p>
            <a:pPr lvl="1"/>
            <a:r>
              <a:rPr lang="en-US" sz="3000" dirty="0"/>
              <a:t>Being</a:t>
            </a:r>
          </a:p>
          <a:p>
            <a:pPr lvl="1"/>
            <a:r>
              <a:rPr lang="en-US" sz="3000" dirty="0"/>
              <a:t>Having</a:t>
            </a:r>
          </a:p>
          <a:p>
            <a:pPr lvl="1"/>
            <a:r>
              <a:rPr lang="en-US" sz="3000" dirty="0"/>
              <a:t>Doing</a:t>
            </a:r>
          </a:p>
          <a:p>
            <a:pPr lvl="1"/>
            <a:r>
              <a:rPr lang="en-US" sz="3000" dirty="0"/>
              <a:t>Interacting</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57</a:t>
            </a:fld>
            <a:endParaRPr lang="en-US"/>
          </a:p>
        </p:txBody>
      </p:sp>
      <p:pic>
        <p:nvPicPr>
          <p:cNvPr id="5" name="Picture 4">
            <a:extLst>
              <a:ext uri="{FF2B5EF4-FFF2-40B4-BE49-F238E27FC236}">
                <a16:creationId xmlns:a16="http://schemas.microsoft.com/office/drawing/2014/main" id="{59FE52B6-E048-4381-B12D-D814C3495DE3}"/>
              </a:ext>
            </a:extLst>
          </p:cNvPr>
          <p:cNvPicPr>
            <a:picLocks noChangeAspect="1"/>
          </p:cNvPicPr>
          <p:nvPr/>
        </p:nvPicPr>
        <p:blipFill>
          <a:blip r:embed="rId3"/>
          <a:stretch>
            <a:fillRect/>
          </a:stretch>
        </p:blipFill>
        <p:spPr>
          <a:xfrm>
            <a:off x="6096000" y="1351677"/>
            <a:ext cx="6030936" cy="9483761"/>
          </a:xfrm>
          <a:prstGeom prst="rect">
            <a:avLst/>
          </a:prstGeom>
        </p:spPr>
      </p:pic>
      <p:pic>
        <p:nvPicPr>
          <p:cNvPr id="6" name="Picture 5">
            <a:extLst>
              <a:ext uri="{FF2B5EF4-FFF2-40B4-BE49-F238E27FC236}">
                <a16:creationId xmlns:a16="http://schemas.microsoft.com/office/drawing/2014/main" id="{619FDA6B-90A4-205E-279E-7C75C41F70D2}"/>
              </a:ext>
            </a:extLst>
          </p:cNvPr>
          <p:cNvPicPr>
            <a:picLocks noChangeAspect="1"/>
          </p:cNvPicPr>
          <p:nvPr/>
        </p:nvPicPr>
        <p:blipFill rotWithShape="1">
          <a:blip r:embed="rId4"/>
          <a:srcRect t="20597"/>
          <a:stretch/>
        </p:blipFill>
        <p:spPr>
          <a:xfrm>
            <a:off x="5200750" y="3429000"/>
            <a:ext cx="1030347" cy="3429000"/>
          </a:xfrm>
          <a:prstGeom prst="rect">
            <a:avLst/>
          </a:prstGeom>
        </p:spPr>
      </p:pic>
    </p:spTree>
    <p:extLst>
      <p:ext uri="{BB962C8B-B14F-4D97-AF65-F5344CB8AC3E}">
        <p14:creationId xmlns:p14="http://schemas.microsoft.com/office/powerpoint/2010/main" val="368480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500"/>
                                        <p:tgtEl>
                                          <p:spTgt spid="3">
                                            <p:txEl>
                                              <p:pRg st="6" end="6"/>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fade">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lstStyle/>
          <a:p>
            <a:r>
              <a:rPr lang="en-US" dirty="0"/>
              <a:t>Being: Multiple Self-Aspects Theory </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8438023" cy="4058751"/>
          </a:xfrm>
        </p:spPr>
        <p:txBody>
          <a:bodyPr>
            <a:normAutofit/>
          </a:bodyPr>
          <a:lstStyle/>
          <a:p>
            <a:r>
              <a:rPr lang="en-US" sz="3200" dirty="0"/>
              <a:t>Self-concept composed of multiple interdependent “self-aspects”</a:t>
            </a:r>
          </a:p>
          <a:p>
            <a:r>
              <a:rPr lang="en-US" sz="3200" dirty="0"/>
              <a:t>From psychology: self-aspect elicitation exercises</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58</a:t>
            </a:fld>
            <a:endParaRPr lang="en-US"/>
          </a:p>
        </p:txBody>
      </p:sp>
      <p:pic>
        <p:nvPicPr>
          <p:cNvPr id="4" name="Picture 3" descr="Diagram&#10;&#10;Description automatically generated">
            <a:extLst>
              <a:ext uri="{FF2B5EF4-FFF2-40B4-BE49-F238E27FC236}">
                <a16:creationId xmlns:a16="http://schemas.microsoft.com/office/drawing/2014/main" id="{198F01E6-FA05-A1F1-82EB-743C359D1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563" y="4208742"/>
            <a:ext cx="8250679" cy="2348733"/>
          </a:xfrm>
          <a:prstGeom prst="rect">
            <a:avLst/>
          </a:prstGeom>
        </p:spPr>
      </p:pic>
    </p:spTree>
    <p:extLst>
      <p:ext uri="{BB962C8B-B14F-4D97-AF65-F5344CB8AC3E}">
        <p14:creationId xmlns:p14="http://schemas.microsoft.com/office/powerpoint/2010/main" val="311766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normAutofit fontScale="90000"/>
          </a:bodyPr>
          <a:lstStyle/>
          <a:p>
            <a:r>
              <a:rPr lang="en-US" dirty="0"/>
              <a:t>Doing: Kahneman's Day Reconstruction Method</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594168" y="1442140"/>
            <a:ext cx="3999587" cy="4058751"/>
          </a:xfrm>
        </p:spPr>
        <p:txBody>
          <a:bodyPr>
            <a:normAutofit lnSpcReduction="10000"/>
          </a:bodyPr>
          <a:lstStyle/>
          <a:p>
            <a:r>
              <a:rPr lang="en-US" sz="2800" dirty="0"/>
              <a:t>Intermediate method between experience sampling and retrospective report, but results in a complete record of the day</a:t>
            </a:r>
          </a:p>
          <a:p>
            <a:r>
              <a:rPr lang="en-US" sz="2800" dirty="0"/>
              <a:t>Focus on episodic memory recall</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59</a:t>
            </a:fld>
            <a:endParaRPr lang="en-US"/>
          </a:p>
        </p:txBody>
      </p:sp>
      <p:pic>
        <p:nvPicPr>
          <p:cNvPr id="1026" name="Picture 2" descr="A completed Day Reconstruction Method (DRM) timesheet survey. Most of... |  Download Scientific Diagram">
            <a:extLst>
              <a:ext uri="{FF2B5EF4-FFF2-40B4-BE49-F238E27FC236}">
                <a16:creationId xmlns:a16="http://schemas.microsoft.com/office/drawing/2014/main" id="{1F86FA91-AE51-AEC8-4455-360C02DC1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415" y="1442140"/>
            <a:ext cx="5628417" cy="4290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093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282C0-66C0-C665-9FD9-52542C2D214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916184A9-B2F0-EC31-39CD-8417E58F11FF}"/>
              </a:ext>
            </a:extLst>
          </p:cNvPr>
          <p:cNvSpPr>
            <a:spLocks noGrp="1"/>
          </p:cNvSpPr>
          <p:nvPr>
            <p:ph idx="1"/>
          </p:nvPr>
        </p:nvSpPr>
        <p:spPr>
          <a:xfrm>
            <a:off x="913795" y="1732449"/>
            <a:ext cx="10353762" cy="4646126"/>
          </a:xfrm>
        </p:spPr>
        <p:txBody>
          <a:bodyPr>
            <a:normAutofit/>
          </a:bodyPr>
          <a:lstStyle/>
          <a:p>
            <a:r>
              <a:rPr lang="en-US" dirty="0"/>
              <a:t>Motivation and Research Direction</a:t>
            </a:r>
          </a:p>
          <a:p>
            <a:r>
              <a:rPr lang="en-US" dirty="0"/>
              <a:t>Previous Work </a:t>
            </a:r>
          </a:p>
          <a:p>
            <a:pPr lvl="1"/>
            <a:r>
              <a:rPr lang="en-US" dirty="0"/>
              <a:t>Mental Health, Dreaming, and Manufacturing</a:t>
            </a:r>
          </a:p>
          <a:p>
            <a:r>
              <a:rPr lang="en-US" dirty="0"/>
              <a:t>Dissertation Work</a:t>
            </a:r>
          </a:p>
          <a:p>
            <a:pPr lvl="1"/>
            <a:r>
              <a:rPr lang="en-US" dirty="0"/>
              <a:t>Personal Informatics for Understanding Needs and Self</a:t>
            </a:r>
          </a:p>
          <a:p>
            <a:pPr lvl="1"/>
            <a:r>
              <a:rPr lang="en-US" dirty="0"/>
              <a:t>AI-augmented self-tracking and flexible time tracking systems</a:t>
            </a:r>
          </a:p>
          <a:p>
            <a:r>
              <a:rPr lang="en-US" dirty="0"/>
              <a:t>Future Work</a:t>
            </a:r>
          </a:p>
          <a:p>
            <a:pPr lvl="1"/>
            <a:r>
              <a:rPr lang="en-US" dirty="0"/>
              <a:t>Technology and Spirituality</a:t>
            </a:r>
          </a:p>
          <a:p>
            <a:pPr lvl="1"/>
            <a:r>
              <a:rPr lang="en-US" dirty="0"/>
              <a:t>Community informatics and visualization</a:t>
            </a:r>
          </a:p>
          <a:p>
            <a:pPr lvl="1"/>
            <a:r>
              <a:rPr lang="en-US" dirty="0"/>
              <a:t>Lifestyle Recommender Systems</a:t>
            </a:r>
          </a:p>
          <a:p>
            <a:pPr lvl="1"/>
            <a:r>
              <a:rPr lang="en-US" dirty="0"/>
              <a:t>AI Alignment</a:t>
            </a:r>
          </a:p>
        </p:txBody>
      </p:sp>
      <p:sp>
        <p:nvSpPr>
          <p:cNvPr id="4" name="Slide Number Placeholder 3">
            <a:extLst>
              <a:ext uri="{FF2B5EF4-FFF2-40B4-BE49-F238E27FC236}">
                <a16:creationId xmlns:a16="http://schemas.microsoft.com/office/drawing/2014/main" id="{2424FA26-5BCC-2C93-10AD-DAA27F36B553}"/>
              </a:ext>
            </a:extLst>
          </p:cNvPr>
          <p:cNvSpPr>
            <a:spLocks noGrp="1"/>
          </p:cNvSpPr>
          <p:nvPr>
            <p:ph type="sldNum" sz="quarter" idx="12"/>
          </p:nvPr>
        </p:nvSpPr>
        <p:spPr/>
        <p:txBody>
          <a:bodyPr/>
          <a:lstStyle/>
          <a:p>
            <a:fld id="{F835488D-5DA2-45B5-A4A4-7339B26D131D}" type="slidenum">
              <a:rPr lang="en-US" smtClean="0"/>
              <a:t>6</a:t>
            </a:fld>
            <a:endParaRPr lang="en-US"/>
          </a:p>
        </p:txBody>
      </p:sp>
    </p:spTree>
    <p:extLst>
      <p:ext uri="{BB962C8B-B14F-4D97-AF65-F5344CB8AC3E}">
        <p14:creationId xmlns:p14="http://schemas.microsoft.com/office/powerpoint/2010/main" val="3207226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normAutofit/>
          </a:bodyPr>
          <a:lstStyle/>
          <a:p>
            <a:r>
              <a:rPr lang="en-US" dirty="0"/>
              <a:t>Having and Interacting</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9712019" cy="4058751"/>
          </a:xfrm>
        </p:spPr>
        <p:txBody>
          <a:bodyPr>
            <a:normAutofit/>
          </a:bodyPr>
          <a:lstStyle/>
          <a:p>
            <a:r>
              <a:rPr lang="en-US" sz="3200" dirty="0"/>
              <a:t>Having: relationships and organizations</a:t>
            </a:r>
          </a:p>
          <a:p>
            <a:pPr lvl="1"/>
            <a:r>
              <a:rPr lang="en-US" sz="3000" dirty="0"/>
              <a:t>People co-present</a:t>
            </a:r>
          </a:p>
          <a:p>
            <a:pPr lvl="1"/>
            <a:r>
              <a:rPr lang="en-US" sz="3000" dirty="0"/>
              <a:t>Involved organization</a:t>
            </a:r>
          </a:p>
          <a:p>
            <a:r>
              <a:rPr lang="en-US" sz="3200" dirty="0"/>
              <a:t>Interacting: Locations</a:t>
            </a:r>
          </a:p>
          <a:p>
            <a:pPr lvl="1"/>
            <a:r>
              <a:rPr lang="en-US" sz="3000" dirty="0"/>
              <a:t>Deeply aligned with Transition Design at CMU</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60</a:t>
            </a:fld>
            <a:endParaRPr lang="en-US"/>
          </a:p>
        </p:txBody>
      </p:sp>
    </p:spTree>
    <p:extLst>
      <p:ext uri="{BB962C8B-B14F-4D97-AF65-F5344CB8AC3E}">
        <p14:creationId xmlns:p14="http://schemas.microsoft.com/office/powerpoint/2010/main" val="1014189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Network Model of Needs</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61</a:t>
            </a:fld>
            <a:endParaRPr lang="en-US"/>
          </a:p>
        </p:txBody>
      </p:sp>
      <p:sp>
        <p:nvSpPr>
          <p:cNvPr id="4" name="Content Placeholder 4">
            <a:extLst>
              <a:ext uri="{FF2B5EF4-FFF2-40B4-BE49-F238E27FC236}">
                <a16:creationId xmlns:a16="http://schemas.microsoft.com/office/drawing/2014/main" id="{6811B75B-ACF4-469D-866A-6EC40D74B59B}"/>
              </a:ext>
            </a:extLst>
          </p:cNvPr>
          <p:cNvSpPr txBox="1">
            <a:spLocks/>
          </p:cNvSpPr>
          <p:nvPr/>
        </p:nvSpPr>
        <p:spPr>
          <a:xfrm>
            <a:off x="913795" y="1732449"/>
            <a:ext cx="9512158" cy="405875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200" dirty="0"/>
              <a:t>Two entities (needs and satisfiers)</a:t>
            </a:r>
          </a:p>
          <a:p>
            <a:pPr marL="36900" indent="0">
              <a:buNone/>
            </a:pPr>
            <a:r>
              <a:rPr lang="en-US" sz="4400" dirty="0">
                <a:sym typeface="Wingdings" panose="05000000000000000000" pitchFamily="2" charset="2"/>
              </a:rPr>
              <a:t>+</a:t>
            </a:r>
            <a:r>
              <a:rPr lang="en-US" sz="3200" dirty="0">
                <a:sym typeface="Wingdings" panose="05000000000000000000" pitchFamily="2" charset="2"/>
              </a:rPr>
              <a:t> complex relationships between needs and satisfiers</a:t>
            </a:r>
          </a:p>
          <a:p>
            <a:pPr marL="36900" indent="0">
              <a:buNone/>
            </a:pPr>
            <a:r>
              <a:rPr lang="en-US" sz="3200" dirty="0">
                <a:sym typeface="Wingdings" panose="05000000000000000000" pitchFamily="2" charset="2"/>
              </a:rPr>
              <a:t> bipartite network representation of an individual’s needs (need landscape)</a:t>
            </a:r>
          </a:p>
        </p:txBody>
      </p:sp>
    </p:spTree>
    <p:extLst>
      <p:ext uri="{BB962C8B-B14F-4D97-AF65-F5344CB8AC3E}">
        <p14:creationId xmlns:p14="http://schemas.microsoft.com/office/powerpoint/2010/main" val="497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1015107" y="0"/>
            <a:ext cx="10353762" cy="970450"/>
          </a:xfrm>
        </p:spPr>
        <p:txBody>
          <a:bodyPr>
            <a:normAutofit/>
          </a:bodyPr>
          <a:lstStyle/>
          <a:p>
            <a:r>
              <a:rPr lang="en-US" dirty="0"/>
              <a:t>Network Model of Needs</a:t>
            </a:r>
          </a:p>
        </p:txBody>
      </p:sp>
      <p:sp>
        <p:nvSpPr>
          <p:cNvPr id="11" name="Slide Number Placeholder 10">
            <a:extLst>
              <a:ext uri="{FF2B5EF4-FFF2-40B4-BE49-F238E27FC236}">
                <a16:creationId xmlns:a16="http://schemas.microsoft.com/office/drawing/2014/main" id="{85FABF67-B663-4646-94BC-62C18AD077AD}"/>
              </a:ext>
            </a:extLst>
          </p:cNvPr>
          <p:cNvSpPr>
            <a:spLocks noGrp="1"/>
          </p:cNvSpPr>
          <p:nvPr>
            <p:ph type="sldNum" sz="quarter" idx="12"/>
          </p:nvPr>
        </p:nvSpPr>
        <p:spPr/>
        <p:txBody>
          <a:bodyPr/>
          <a:lstStyle/>
          <a:p>
            <a:fld id="{F835488D-5DA2-45B5-A4A4-7339B26D131D}" type="slidenum">
              <a:rPr lang="en-US" smtClean="0"/>
              <a:t>62</a:t>
            </a:fld>
            <a:endParaRPr lang="en-US"/>
          </a:p>
        </p:txBody>
      </p:sp>
      <p:pic>
        <p:nvPicPr>
          <p:cNvPr id="8" name="Picture 7">
            <a:extLst>
              <a:ext uri="{FF2B5EF4-FFF2-40B4-BE49-F238E27FC236}">
                <a16:creationId xmlns:a16="http://schemas.microsoft.com/office/drawing/2014/main" id="{D6225F65-48CC-4F79-A25A-3F1A7770F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131" y="970450"/>
            <a:ext cx="3796379" cy="5641632"/>
          </a:xfrm>
          <a:prstGeom prst="rect">
            <a:avLst/>
          </a:prstGeom>
        </p:spPr>
      </p:pic>
      <p:pic>
        <p:nvPicPr>
          <p:cNvPr id="10" name="Picture 9" descr="Diagram, schematic&#10;&#10;Description automatically generated">
            <a:extLst>
              <a:ext uri="{FF2B5EF4-FFF2-40B4-BE49-F238E27FC236}">
                <a16:creationId xmlns:a16="http://schemas.microsoft.com/office/drawing/2014/main" id="{7801296C-0301-42EA-9BD5-6A93E7ED3B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427" y="2541912"/>
            <a:ext cx="3305697" cy="3573138"/>
          </a:xfrm>
          <a:prstGeom prst="rect">
            <a:avLst/>
          </a:prstGeom>
        </p:spPr>
      </p:pic>
    </p:spTree>
    <p:extLst>
      <p:ext uri="{BB962C8B-B14F-4D97-AF65-F5344CB8AC3E}">
        <p14:creationId xmlns:p14="http://schemas.microsoft.com/office/powerpoint/2010/main" val="67947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normAutofit/>
          </a:bodyPr>
          <a:lstStyle/>
          <a:p>
            <a:r>
              <a:rPr lang="en-US" dirty="0"/>
              <a:t>Self-Awareness Theory</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9712019" cy="4058751"/>
          </a:xfrm>
        </p:spPr>
        <p:txBody>
          <a:bodyPr>
            <a:normAutofit/>
          </a:bodyPr>
          <a:lstStyle/>
          <a:p>
            <a:r>
              <a:rPr lang="en-US" sz="3200" dirty="0"/>
              <a:t>When awareness directed to the self, inconsistencies become salient</a:t>
            </a:r>
          </a:p>
          <a:p>
            <a:r>
              <a:rPr lang="en-US" sz="3200" dirty="0"/>
              <a:t>Leads to discomfort, leading to change</a:t>
            </a:r>
            <a:endParaRPr lang="en-US" sz="3000" dirty="0"/>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63</a:t>
            </a:fld>
            <a:endParaRPr lang="en-US"/>
          </a:p>
        </p:txBody>
      </p:sp>
      <p:sp>
        <p:nvSpPr>
          <p:cNvPr id="5" name="TextBox 4">
            <a:extLst>
              <a:ext uri="{FF2B5EF4-FFF2-40B4-BE49-F238E27FC236}">
                <a16:creationId xmlns:a16="http://schemas.microsoft.com/office/drawing/2014/main" id="{0015B08B-5654-860E-C711-C36B60D22DFD}"/>
              </a:ext>
            </a:extLst>
          </p:cNvPr>
          <p:cNvSpPr txBox="1"/>
          <p:nvPr/>
        </p:nvSpPr>
        <p:spPr>
          <a:xfrm>
            <a:off x="1877602" y="6242750"/>
            <a:ext cx="11026740" cy="369332"/>
          </a:xfrm>
          <a:prstGeom prst="rect">
            <a:avLst/>
          </a:prstGeom>
          <a:noFill/>
        </p:spPr>
        <p:txBody>
          <a:bodyPr wrap="square">
            <a:spAutoFit/>
          </a:bodyPr>
          <a:lstStyle/>
          <a:p>
            <a:r>
              <a:rPr lang="en-US" b="0" i="0" dirty="0">
                <a:solidFill>
                  <a:schemeClr val="tx2"/>
                </a:solidFill>
                <a:effectLst/>
                <a:latin typeface="Arial" panose="020B0604020202020204" pitchFamily="34" charset="0"/>
              </a:rPr>
              <a:t>Duval, S., &amp; </a:t>
            </a:r>
            <a:r>
              <a:rPr lang="en-US" b="0" i="0" dirty="0" err="1">
                <a:solidFill>
                  <a:schemeClr val="tx2"/>
                </a:solidFill>
                <a:effectLst/>
                <a:latin typeface="Arial" panose="020B0604020202020204" pitchFamily="34" charset="0"/>
              </a:rPr>
              <a:t>Wicklund</a:t>
            </a:r>
            <a:r>
              <a:rPr lang="en-US" b="0" i="0" dirty="0">
                <a:solidFill>
                  <a:schemeClr val="tx2"/>
                </a:solidFill>
                <a:effectLst/>
                <a:latin typeface="Arial" panose="020B0604020202020204" pitchFamily="34" charset="0"/>
              </a:rPr>
              <a:t>, R. A. (1972). </a:t>
            </a:r>
            <a:r>
              <a:rPr lang="en-US" b="0" i="1" dirty="0">
                <a:solidFill>
                  <a:schemeClr val="tx2"/>
                </a:solidFill>
                <a:effectLst/>
                <a:latin typeface="Arial" panose="020B0604020202020204" pitchFamily="34" charset="0"/>
              </a:rPr>
              <a:t>A theory of objective self awareness.</a:t>
            </a:r>
            <a:r>
              <a:rPr lang="en-US" b="0" i="0" dirty="0">
                <a:solidFill>
                  <a:schemeClr val="tx2"/>
                </a:solidFill>
                <a:effectLst/>
                <a:latin typeface="Arial" panose="020B0604020202020204" pitchFamily="34" charset="0"/>
              </a:rPr>
              <a:t> Academic Press.</a:t>
            </a:r>
            <a:endParaRPr lang="en-US" dirty="0">
              <a:solidFill>
                <a:schemeClr val="tx2"/>
              </a:solidFill>
            </a:endParaRPr>
          </a:p>
        </p:txBody>
      </p:sp>
    </p:spTree>
    <p:extLst>
      <p:ext uri="{BB962C8B-B14F-4D97-AF65-F5344CB8AC3E}">
        <p14:creationId xmlns:p14="http://schemas.microsoft.com/office/powerpoint/2010/main" val="100102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Value-Aligning Personal Informatics</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Background and Related Work</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2 – Personal Financial Informatics</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Research Approach</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1 – Understanding Human Need</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3 – Empathy Viz Survey</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Timeline and Discussion</a:t>
            </a:r>
            <a:endParaRPr lang="en-US" dirty="0">
              <a:latin typeface="Mangal" panose="02040503050203030202" pitchFamily="18" charset="0"/>
              <a:cs typeface="Mangal" panose="02040503050203030202" pitchFamily="18" charset="0"/>
            </a:endParaRPr>
          </a:p>
        </p:txBody>
      </p:sp>
      <p:sp>
        <p:nvSpPr>
          <p:cNvPr id="9" name="Slide Number Placeholder 8">
            <a:extLst>
              <a:ext uri="{FF2B5EF4-FFF2-40B4-BE49-F238E27FC236}">
                <a16:creationId xmlns:a16="http://schemas.microsoft.com/office/drawing/2014/main" id="{800F618D-3050-4400-A53F-97BFCD53CD41}"/>
              </a:ext>
            </a:extLst>
          </p:cNvPr>
          <p:cNvSpPr>
            <a:spLocks noGrp="1"/>
          </p:cNvSpPr>
          <p:nvPr>
            <p:ph type="sldNum" sz="quarter" idx="12"/>
          </p:nvPr>
        </p:nvSpPr>
        <p:spPr/>
        <p:txBody>
          <a:bodyPr/>
          <a:lstStyle/>
          <a:p>
            <a:fld id="{F835488D-5DA2-45B5-A4A4-7339B26D131D}" type="slidenum">
              <a:rPr lang="en-US" smtClean="0"/>
              <a:t>64</a:t>
            </a:fld>
            <a:endParaRPr lang="en-US"/>
          </a:p>
        </p:txBody>
      </p:sp>
      <p:sp>
        <p:nvSpPr>
          <p:cNvPr id="10" name="Star: 5 Points 9">
            <a:extLst>
              <a:ext uri="{FF2B5EF4-FFF2-40B4-BE49-F238E27FC236}">
                <a16:creationId xmlns:a16="http://schemas.microsoft.com/office/drawing/2014/main" id="{70058059-B8E8-6F54-73B9-8A2B89D0B74B}"/>
              </a:ext>
            </a:extLst>
          </p:cNvPr>
          <p:cNvSpPr/>
          <p:nvPr/>
        </p:nvSpPr>
        <p:spPr>
          <a:xfrm>
            <a:off x="6233095" y="1103340"/>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219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256854" y="245918"/>
            <a:ext cx="11083440" cy="970450"/>
          </a:xfrm>
        </p:spPr>
        <p:txBody>
          <a:bodyPr>
            <a:normAutofit/>
          </a:bodyPr>
          <a:lstStyle/>
          <a:p>
            <a:r>
              <a:rPr lang="en-US" dirty="0"/>
              <a:t>Research Approach</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9578454" cy="5473337"/>
          </a:xfrm>
        </p:spPr>
        <p:txBody>
          <a:bodyPr>
            <a:normAutofit/>
          </a:bodyPr>
          <a:lstStyle/>
          <a:p>
            <a:r>
              <a:rPr lang="en-US" sz="2400" dirty="0"/>
              <a:t>My current thinking: information about well-being is only really known by the individual being “measured”</a:t>
            </a:r>
          </a:p>
          <a:p>
            <a:r>
              <a:rPr lang="en-US" sz="2400" dirty="0"/>
              <a:t>Must ask individuals</a:t>
            </a:r>
          </a:p>
          <a:p>
            <a:r>
              <a:rPr lang="en-US" sz="2400" dirty="0"/>
              <a:t>Approach: create useful technology that will be helpful to the individual</a:t>
            </a:r>
          </a:p>
          <a:p>
            <a:pPr lvl="1"/>
            <a:r>
              <a:rPr lang="en-US" sz="2200" dirty="0"/>
              <a:t>Otherwise, little hope of collecting the information</a:t>
            </a:r>
          </a:p>
          <a:p>
            <a:r>
              <a:rPr lang="en-US" sz="2400" dirty="0"/>
              <a:t>Personal informatics systems use data from everyday life to support these measurements (reflection)</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65</a:t>
            </a:fld>
            <a:endParaRPr lang="en-US"/>
          </a:p>
        </p:txBody>
      </p:sp>
    </p:spTree>
    <p:extLst>
      <p:ext uri="{BB962C8B-B14F-4D97-AF65-F5344CB8AC3E}">
        <p14:creationId xmlns:p14="http://schemas.microsoft.com/office/powerpoint/2010/main" val="30856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p:txBody>
          <a:bodyPr/>
          <a:lstStyle/>
          <a:p>
            <a:r>
              <a:rPr lang="en-US" dirty="0"/>
              <a:t>Personal Informatics Research Approach</a:t>
            </a:r>
          </a:p>
        </p:txBody>
      </p:sp>
      <p:sp>
        <p:nvSpPr>
          <p:cNvPr id="15" name="Content Placeholder 2">
            <a:extLst>
              <a:ext uri="{FF2B5EF4-FFF2-40B4-BE49-F238E27FC236}">
                <a16:creationId xmlns:a16="http://schemas.microsoft.com/office/drawing/2014/main" id="{9064C531-B546-4912-8F3C-6B3A23D606A6}"/>
              </a:ext>
            </a:extLst>
          </p:cNvPr>
          <p:cNvSpPr>
            <a:spLocks noGrp="1"/>
          </p:cNvSpPr>
          <p:nvPr>
            <p:ph idx="1"/>
          </p:nvPr>
        </p:nvSpPr>
        <p:spPr>
          <a:xfrm>
            <a:off x="913795" y="1732449"/>
            <a:ext cx="8045270" cy="4058752"/>
          </a:xfrm>
        </p:spPr>
        <p:txBody>
          <a:bodyPr>
            <a:normAutofit fontScale="92500" lnSpcReduction="10000"/>
          </a:bodyPr>
          <a:lstStyle/>
          <a:p>
            <a:r>
              <a:rPr lang="en-US" sz="2800" dirty="0"/>
              <a:t>Global reflection about the self</a:t>
            </a:r>
            <a:endParaRPr lang="en-US" sz="2600" dirty="0"/>
          </a:p>
          <a:p>
            <a:r>
              <a:rPr lang="en-US" sz="2800" dirty="0"/>
              <a:t>Collect “objective” data about daily life</a:t>
            </a:r>
          </a:p>
          <a:p>
            <a:r>
              <a:rPr lang="en-US" sz="2800" dirty="0"/>
              <a:t>Direct attention of participants to annotate specific </a:t>
            </a:r>
            <a:r>
              <a:rPr lang="en-US" sz="2800" i="1" dirty="0"/>
              <a:t>quanta</a:t>
            </a:r>
            <a:r>
              <a:rPr lang="en-US" sz="2800" dirty="0"/>
              <a:t> of daily life </a:t>
            </a:r>
          </a:p>
          <a:p>
            <a:pPr lvl="1"/>
            <a:r>
              <a:rPr lang="en-US" sz="3000" dirty="0"/>
              <a:t>Time use and money use</a:t>
            </a:r>
          </a:p>
          <a:p>
            <a:r>
              <a:rPr lang="en-US" sz="3200" dirty="0"/>
              <a:t>Interact with visualizations comparing global reflection with aggregated reflections on daily life</a:t>
            </a:r>
          </a:p>
          <a:p>
            <a:endParaRPr lang="en-US" sz="3200" dirty="0"/>
          </a:p>
        </p:txBody>
      </p:sp>
      <p:sp>
        <p:nvSpPr>
          <p:cNvPr id="16" name="Slide Number Placeholder 15">
            <a:extLst>
              <a:ext uri="{FF2B5EF4-FFF2-40B4-BE49-F238E27FC236}">
                <a16:creationId xmlns:a16="http://schemas.microsoft.com/office/drawing/2014/main" id="{8F021D99-91DA-49E3-9693-65124756A6C5}"/>
              </a:ext>
            </a:extLst>
          </p:cNvPr>
          <p:cNvSpPr>
            <a:spLocks noGrp="1"/>
          </p:cNvSpPr>
          <p:nvPr>
            <p:ph type="sldNum" sz="quarter" idx="12"/>
          </p:nvPr>
        </p:nvSpPr>
        <p:spPr/>
        <p:txBody>
          <a:bodyPr/>
          <a:lstStyle/>
          <a:p>
            <a:fld id="{F835488D-5DA2-45B5-A4A4-7339B26D131D}" type="slidenum">
              <a:rPr lang="en-US" smtClean="0"/>
              <a:t>66</a:t>
            </a:fld>
            <a:endParaRPr lang="en-US"/>
          </a:p>
        </p:txBody>
      </p:sp>
    </p:spTree>
    <p:extLst>
      <p:ext uri="{BB962C8B-B14F-4D97-AF65-F5344CB8AC3E}">
        <p14:creationId xmlns:p14="http://schemas.microsoft.com/office/powerpoint/2010/main" val="257815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fade">
                                      <p:cBhvr>
                                        <p:cTn id="22" dur="500"/>
                                        <p:tgtEl>
                                          <p:spTgt spid="1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animEffect transition="in" filter="fade">
                                      <p:cBhvr>
                                        <p:cTn id="27" dur="500"/>
                                        <p:tgtEl>
                                          <p:spTgt spid="1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987A-58D4-47F4-B314-6EDFFC90B831}"/>
              </a:ext>
            </a:extLst>
          </p:cNvPr>
          <p:cNvSpPr>
            <a:spLocks noGrp="1"/>
          </p:cNvSpPr>
          <p:nvPr>
            <p:ph type="title"/>
          </p:nvPr>
        </p:nvSpPr>
        <p:spPr/>
        <p:txBody>
          <a:bodyPr/>
          <a:lstStyle/>
          <a:p>
            <a:r>
              <a:rPr lang="en-US" dirty="0"/>
              <a:t>Reciprocal Feedback Loops</a:t>
            </a:r>
          </a:p>
        </p:txBody>
      </p:sp>
      <p:sp>
        <p:nvSpPr>
          <p:cNvPr id="15" name="Content Placeholder 2">
            <a:extLst>
              <a:ext uri="{FF2B5EF4-FFF2-40B4-BE49-F238E27FC236}">
                <a16:creationId xmlns:a16="http://schemas.microsoft.com/office/drawing/2014/main" id="{9064C531-B546-4912-8F3C-6B3A23D606A6}"/>
              </a:ext>
            </a:extLst>
          </p:cNvPr>
          <p:cNvSpPr>
            <a:spLocks noGrp="1"/>
          </p:cNvSpPr>
          <p:nvPr>
            <p:ph idx="1"/>
          </p:nvPr>
        </p:nvSpPr>
        <p:spPr>
          <a:xfrm>
            <a:off x="913795" y="1732449"/>
            <a:ext cx="6195985" cy="4058752"/>
          </a:xfrm>
        </p:spPr>
        <p:txBody>
          <a:bodyPr>
            <a:normAutofit/>
          </a:bodyPr>
          <a:lstStyle/>
          <a:p>
            <a:r>
              <a:rPr lang="en-US" sz="2800" dirty="0"/>
              <a:t>Visualizations and mental models inform and construct each other</a:t>
            </a:r>
          </a:p>
          <a:p>
            <a:r>
              <a:rPr lang="en-US" sz="2800" dirty="0"/>
              <a:t>We form mental models of the visualizations</a:t>
            </a:r>
          </a:p>
          <a:p>
            <a:r>
              <a:rPr lang="en-US" sz="3200" dirty="0"/>
              <a:t>So what would it mean if we visualize ourselves?</a:t>
            </a:r>
          </a:p>
        </p:txBody>
      </p:sp>
      <p:sp>
        <p:nvSpPr>
          <p:cNvPr id="16" name="Slide Number Placeholder 15">
            <a:extLst>
              <a:ext uri="{FF2B5EF4-FFF2-40B4-BE49-F238E27FC236}">
                <a16:creationId xmlns:a16="http://schemas.microsoft.com/office/drawing/2014/main" id="{8F021D99-91DA-49E3-9693-65124756A6C5}"/>
              </a:ext>
            </a:extLst>
          </p:cNvPr>
          <p:cNvSpPr>
            <a:spLocks noGrp="1"/>
          </p:cNvSpPr>
          <p:nvPr>
            <p:ph type="sldNum" sz="quarter" idx="12"/>
          </p:nvPr>
        </p:nvSpPr>
        <p:spPr/>
        <p:txBody>
          <a:bodyPr/>
          <a:lstStyle/>
          <a:p>
            <a:fld id="{F835488D-5DA2-45B5-A4A4-7339B26D131D}" type="slidenum">
              <a:rPr lang="en-US" smtClean="0"/>
              <a:t>67</a:t>
            </a:fld>
            <a:endParaRPr lang="en-US"/>
          </a:p>
        </p:txBody>
      </p:sp>
      <p:pic>
        <p:nvPicPr>
          <p:cNvPr id="7" name="Picture 6">
            <a:extLst>
              <a:ext uri="{FF2B5EF4-FFF2-40B4-BE49-F238E27FC236}">
                <a16:creationId xmlns:a16="http://schemas.microsoft.com/office/drawing/2014/main" id="{5A803035-9A87-4A75-B747-DAC59CBCC904}"/>
              </a:ext>
            </a:extLst>
          </p:cNvPr>
          <p:cNvPicPr>
            <a:picLocks noChangeAspect="1"/>
          </p:cNvPicPr>
          <p:nvPr/>
        </p:nvPicPr>
        <p:blipFill>
          <a:blip r:embed="rId2"/>
          <a:stretch>
            <a:fillRect/>
          </a:stretch>
        </p:blipFill>
        <p:spPr>
          <a:xfrm>
            <a:off x="148760" y="6020207"/>
            <a:ext cx="2687958" cy="671257"/>
          </a:xfrm>
          <a:prstGeom prst="rect">
            <a:avLst/>
          </a:prstGeom>
        </p:spPr>
      </p:pic>
      <p:pic>
        <p:nvPicPr>
          <p:cNvPr id="9" name="Picture 8">
            <a:extLst>
              <a:ext uri="{FF2B5EF4-FFF2-40B4-BE49-F238E27FC236}">
                <a16:creationId xmlns:a16="http://schemas.microsoft.com/office/drawing/2014/main" id="{073E9CCE-7B03-46DA-AAD9-4D7A4692B67F}"/>
              </a:ext>
            </a:extLst>
          </p:cNvPr>
          <p:cNvPicPr>
            <a:picLocks noChangeAspect="1"/>
          </p:cNvPicPr>
          <p:nvPr/>
        </p:nvPicPr>
        <p:blipFill>
          <a:blip r:embed="rId3"/>
          <a:stretch>
            <a:fillRect/>
          </a:stretch>
        </p:blipFill>
        <p:spPr>
          <a:xfrm>
            <a:off x="7109780" y="5914876"/>
            <a:ext cx="4933460" cy="881917"/>
          </a:xfrm>
          <a:prstGeom prst="rect">
            <a:avLst/>
          </a:prstGeom>
        </p:spPr>
      </p:pic>
      <p:pic>
        <p:nvPicPr>
          <p:cNvPr id="14" name="Picture 13">
            <a:extLst>
              <a:ext uri="{FF2B5EF4-FFF2-40B4-BE49-F238E27FC236}">
                <a16:creationId xmlns:a16="http://schemas.microsoft.com/office/drawing/2014/main" id="{9239B3E5-B4F7-4AA9-8B31-F3C34694C063}"/>
              </a:ext>
            </a:extLst>
          </p:cNvPr>
          <p:cNvPicPr>
            <a:picLocks noChangeAspect="1"/>
          </p:cNvPicPr>
          <p:nvPr/>
        </p:nvPicPr>
        <p:blipFill>
          <a:blip r:embed="rId4"/>
          <a:stretch>
            <a:fillRect/>
          </a:stretch>
        </p:blipFill>
        <p:spPr>
          <a:xfrm>
            <a:off x="7304357" y="1580050"/>
            <a:ext cx="4207243" cy="4058752"/>
          </a:xfrm>
          <a:prstGeom prst="rect">
            <a:avLst/>
          </a:prstGeom>
        </p:spPr>
      </p:pic>
    </p:spTree>
    <p:extLst>
      <p:ext uri="{BB962C8B-B14F-4D97-AF65-F5344CB8AC3E}">
        <p14:creationId xmlns:p14="http://schemas.microsoft.com/office/powerpoint/2010/main" val="273567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CB365F-811B-5E67-F795-81A47CBEBD29}"/>
              </a:ext>
            </a:extLst>
          </p:cNvPr>
          <p:cNvSpPr>
            <a:spLocks noGrp="1"/>
          </p:cNvSpPr>
          <p:nvPr>
            <p:ph type="sldNum" sz="quarter" idx="12"/>
          </p:nvPr>
        </p:nvSpPr>
        <p:spPr/>
        <p:txBody>
          <a:bodyPr/>
          <a:lstStyle/>
          <a:p>
            <a:fld id="{F835488D-5DA2-45B5-A4A4-7339B26D131D}" type="slidenum">
              <a:rPr lang="en-US" smtClean="0"/>
              <a:t>68</a:t>
            </a:fld>
            <a:endParaRPr lang="en-US"/>
          </a:p>
        </p:txBody>
      </p:sp>
      <p:pic>
        <p:nvPicPr>
          <p:cNvPr id="4" name="Picture 3">
            <a:extLst>
              <a:ext uri="{FF2B5EF4-FFF2-40B4-BE49-F238E27FC236}">
                <a16:creationId xmlns:a16="http://schemas.microsoft.com/office/drawing/2014/main" id="{6731BCCD-4871-6594-C0CA-859DBF782A9D}"/>
              </a:ext>
            </a:extLst>
          </p:cNvPr>
          <p:cNvPicPr>
            <a:picLocks noChangeAspect="1"/>
          </p:cNvPicPr>
          <p:nvPr/>
        </p:nvPicPr>
        <p:blipFill>
          <a:blip r:embed="rId2"/>
          <a:stretch>
            <a:fillRect/>
          </a:stretch>
        </p:blipFill>
        <p:spPr>
          <a:xfrm>
            <a:off x="1814946" y="800374"/>
            <a:ext cx="8264003" cy="5578201"/>
          </a:xfrm>
          <a:prstGeom prst="rect">
            <a:avLst/>
          </a:prstGeom>
        </p:spPr>
      </p:pic>
      <p:sp>
        <p:nvSpPr>
          <p:cNvPr id="5" name="Title 1">
            <a:extLst>
              <a:ext uri="{FF2B5EF4-FFF2-40B4-BE49-F238E27FC236}">
                <a16:creationId xmlns:a16="http://schemas.microsoft.com/office/drawing/2014/main" id="{1FF3D2AE-ABF0-FD0C-5E4D-812DAF6A8F45}"/>
              </a:ext>
            </a:extLst>
          </p:cNvPr>
          <p:cNvSpPr txBox="1">
            <a:spLocks/>
          </p:cNvSpPr>
          <p:nvPr/>
        </p:nvSpPr>
        <p:spPr>
          <a:xfrm>
            <a:off x="919119" y="14567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Framework for Reflection on Everyday Life</a:t>
            </a:r>
          </a:p>
        </p:txBody>
      </p:sp>
    </p:spTree>
    <p:extLst>
      <p:ext uri="{BB962C8B-B14F-4D97-AF65-F5344CB8AC3E}">
        <p14:creationId xmlns:p14="http://schemas.microsoft.com/office/powerpoint/2010/main" val="40581445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7629850D-9F5D-4E1D-814C-1D10D882EB40}"/>
              </a:ext>
            </a:extLst>
          </p:cNvPr>
          <p:cNvSpPr txBox="1">
            <a:spLocks/>
          </p:cNvSpPr>
          <p:nvPr/>
        </p:nvSpPr>
        <p:spPr>
          <a:xfrm>
            <a:off x="919119" y="14567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Framework for PI and Self-Development</a:t>
            </a:r>
          </a:p>
        </p:txBody>
      </p:sp>
      <p:pic>
        <p:nvPicPr>
          <p:cNvPr id="18" name="Picture 2" descr="Man Head Silhouette - Free vector graphic on Pixabay">
            <a:extLst>
              <a:ext uri="{FF2B5EF4-FFF2-40B4-BE49-F238E27FC236}">
                <a16:creationId xmlns:a16="http://schemas.microsoft.com/office/drawing/2014/main" id="{D98672AD-BC28-42A5-BB6F-E9010D5942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1250" y="1860702"/>
            <a:ext cx="2604518" cy="34726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iPhone vector illustration | Free SVG">
            <a:extLst>
              <a:ext uri="{FF2B5EF4-FFF2-40B4-BE49-F238E27FC236}">
                <a16:creationId xmlns:a16="http://schemas.microsoft.com/office/drawing/2014/main" id="{0B4F040A-DA39-462E-924E-CD449A99B0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58" y="4608095"/>
            <a:ext cx="1156614" cy="117382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iagram&#10;&#10;Description automatically generated">
            <a:extLst>
              <a:ext uri="{FF2B5EF4-FFF2-40B4-BE49-F238E27FC236}">
                <a16:creationId xmlns:a16="http://schemas.microsoft.com/office/drawing/2014/main" id="{69547DB1-FFE7-4E12-880F-C046879BB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09047" y="1829700"/>
            <a:ext cx="3590365" cy="1022075"/>
          </a:xfrm>
          <a:prstGeom prst="rect">
            <a:avLst/>
          </a:prstGeom>
        </p:spPr>
      </p:pic>
      <p:sp>
        <p:nvSpPr>
          <p:cNvPr id="21" name="Arrow: Curved Left 20">
            <a:extLst>
              <a:ext uri="{FF2B5EF4-FFF2-40B4-BE49-F238E27FC236}">
                <a16:creationId xmlns:a16="http://schemas.microsoft.com/office/drawing/2014/main" id="{66A2E3D8-81D1-49F2-A92E-CB35CAB54A28}"/>
              </a:ext>
            </a:extLst>
          </p:cNvPr>
          <p:cNvSpPr/>
          <p:nvPr/>
        </p:nvSpPr>
        <p:spPr>
          <a:xfrm rot="4030821">
            <a:off x="6628083" y="4367348"/>
            <a:ext cx="544606" cy="2145421"/>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Arrow: Curved Left 21">
            <a:extLst>
              <a:ext uri="{FF2B5EF4-FFF2-40B4-BE49-F238E27FC236}">
                <a16:creationId xmlns:a16="http://schemas.microsoft.com/office/drawing/2014/main" id="{7FF07945-668A-4FF5-9AB8-8C565C9E983D}"/>
              </a:ext>
            </a:extLst>
          </p:cNvPr>
          <p:cNvSpPr/>
          <p:nvPr/>
        </p:nvSpPr>
        <p:spPr>
          <a:xfrm rot="14261473">
            <a:off x="5855160" y="3043439"/>
            <a:ext cx="544606" cy="1951211"/>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77B6D4CE-AB22-4C62-8517-F097FFC33E00}"/>
              </a:ext>
            </a:extLst>
          </p:cNvPr>
          <p:cNvSpPr txBox="1"/>
          <p:nvPr/>
        </p:nvSpPr>
        <p:spPr>
          <a:xfrm>
            <a:off x="5722524" y="3906985"/>
            <a:ext cx="1382570"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Reflection prompts</a:t>
            </a:r>
          </a:p>
        </p:txBody>
      </p:sp>
      <p:sp>
        <p:nvSpPr>
          <p:cNvPr id="24" name="Cloud 23">
            <a:extLst>
              <a:ext uri="{FF2B5EF4-FFF2-40B4-BE49-F238E27FC236}">
                <a16:creationId xmlns:a16="http://schemas.microsoft.com/office/drawing/2014/main" id="{A8BAB814-086A-4B61-905F-6EE1DD98D12F}"/>
              </a:ext>
            </a:extLst>
          </p:cNvPr>
          <p:cNvSpPr/>
          <p:nvPr/>
        </p:nvSpPr>
        <p:spPr>
          <a:xfrm>
            <a:off x="7535507" y="2424678"/>
            <a:ext cx="1537990" cy="921198"/>
          </a:xfrm>
          <a:prstGeom prst="cloud">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Reflection</a:t>
            </a:r>
            <a:endParaRPr kumimoji="0" lang="en-US" sz="351"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Arrow: Curved Left 24">
            <a:extLst>
              <a:ext uri="{FF2B5EF4-FFF2-40B4-BE49-F238E27FC236}">
                <a16:creationId xmlns:a16="http://schemas.microsoft.com/office/drawing/2014/main" id="{E18947D0-0FF5-4B5A-8978-A5460B72F521}"/>
              </a:ext>
            </a:extLst>
          </p:cNvPr>
          <p:cNvSpPr/>
          <p:nvPr/>
        </p:nvSpPr>
        <p:spPr>
          <a:xfrm rot="8598820">
            <a:off x="3880392" y="2746241"/>
            <a:ext cx="544606" cy="2704195"/>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Arrow: Curved Left 25">
            <a:extLst>
              <a:ext uri="{FF2B5EF4-FFF2-40B4-BE49-F238E27FC236}">
                <a16:creationId xmlns:a16="http://schemas.microsoft.com/office/drawing/2014/main" id="{EDAFA9F1-7239-4FE8-A898-5C9D6EF22545}"/>
              </a:ext>
            </a:extLst>
          </p:cNvPr>
          <p:cNvSpPr/>
          <p:nvPr/>
        </p:nvSpPr>
        <p:spPr>
          <a:xfrm rot="16567324">
            <a:off x="6786105" y="732555"/>
            <a:ext cx="544606" cy="1674339"/>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4C47A4AE-A80F-4D4F-8C19-46A47486FAC5}"/>
              </a:ext>
            </a:extLst>
          </p:cNvPr>
          <p:cNvSpPr txBox="1"/>
          <p:nvPr/>
        </p:nvSpPr>
        <p:spPr>
          <a:xfrm>
            <a:off x="6204619" y="4921882"/>
            <a:ext cx="1382570"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Reflection results</a:t>
            </a:r>
          </a:p>
        </p:txBody>
      </p:sp>
      <p:sp>
        <p:nvSpPr>
          <p:cNvPr id="28" name="Arrow: Curved Left 27">
            <a:extLst>
              <a:ext uri="{FF2B5EF4-FFF2-40B4-BE49-F238E27FC236}">
                <a16:creationId xmlns:a16="http://schemas.microsoft.com/office/drawing/2014/main" id="{F35C370F-7630-4CDE-9758-5467928843C7}"/>
              </a:ext>
            </a:extLst>
          </p:cNvPr>
          <p:cNvSpPr/>
          <p:nvPr/>
        </p:nvSpPr>
        <p:spPr>
          <a:xfrm rot="4728758">
            <a:off x="6872211" y="4625312"/>
            <a:ext cx="1051599" cy="3207900"/>
          </a:xfrm>
          <a:prstGeom prst="curvedLeftArrow">
            <a:avLst/>
          </a:prstGeom>
          <a:solidFill>
            <a:srgbClr val="4472C4"/>
          </a:solidFill>
          <a:ln w="12700" cap="flat" cmpd="sng" algn="ctr">
            <a:solidFill>
              <a:srgbClr val="4472C4">
                <a:shade val="50000"/>
              </a:srgbClr>
            </a:solidFill>
            <a:prstDash val="solid"/>
            <a:miter lim="800000"/>
          </a:ln>
          <a:effectLst/>
        </p:spPr>
        <p:txBody>
          <a:bodyPr rtlCol="0" anchor="ct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endParaRPr kumimoji="0" lang="en-US" sz="35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37BE7847-6507-4113-BD33-BEE5A30A8EDE}"/>
              </a:ext>
            </a:extLst>
          </p:cNvPr>
          <p:cNvSpPr txBox="1"/>
          <p:nvPr/>
        </p:nvSpPr>
        <p:spPr>
          <a:xfrm>
            <a:off x="6749507" y="6007780"/>
            <a:ext cx="1382570"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Objective data about life</a:t>
            </a:r>
          </a:p>
        </p:txBody>
      </p:sp>
      <p:sp>
        <p:nvSpPr>
          <p:cNvPr id="30" name="TextBox 29">
            <a:extLst>
              <a:ext uri="{FF2B5EF4-FFF2-40B4-BE49-F238E27FC236}">
                <a16:creationId xmlns:a16="http://schemas.microsoft.com/office/drawing/2014/main" id="{8BBD1CC7-1586-48D5-B7FE-9471EE3D5FD4}"/>
              </a:ext>
            </a:extLst>
          </p:cNvPr>
          <p:cNvSpPr txBox="1"/>
          <p:nvPr/>
        </p:nvSpPr>
        <p:spPr>
          <a:xfrm>
            <a:off x="3211851" y="3929704"/>
            <a:ext cx="1382570" cy="323165"/>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Visualization</a:t>
            </a:r>
          </a:p>
        </p:txBody>
      </p:sp>
      <p:sp>
        <p:nvSpPr>
          <p:cNvPr id="31" name="TextBox 30">
            <a:extLst>
              <a:ext uri="{FF2B5EF4-FFF2-40B4-BE49-F238E27FC236}">
                <a16:creationId xmlns:a16="http://schemas.microsoft.com/office/drawing/2014/main" id="{48331918-A8DF-4746-B529-58147918D598}"/>
              </a:ext>
            </a:extLst>
          </p:cNvPr>
          <p:cNvSpPr txBox="1"/>
          <p:nvPr/>
        </p:nvSpPr>
        <p:spPr>
          <a:xfrm>
            <a:off x="3232614" y="1561838"/>
            <a:ext cx="2782704" cy="323165"/>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External Representation(s) of Self</a:t>
            </a:r>
          </a:p>
        </p:txBody>
      </p:sp>
      <p:sp>
        <p:nvSpPr>
          <p:cNvPr id="32" name="TextBox 31">
            <a:extLst>
              <a:ext uri="{FF2B5EF4-FFF2-40B4-BE49-F238E27FC236}">
                <a16:creationId xmlns:a16="http://schemas.microsoft.com/office/drawing/2014/main" id="{710102C4-54DC-46EB-8F06-A6B154F3B907}"/>
              </a:ext>
            </a:extLst>
          </p:cNvPr>
          <p:cNvSpPr txBox="1"/>
          <p:nvPr/>
        </p:nvSpPr>
        <p:spPr>
          <a:xfrm>
            <a:off x="7560683" y="1028504"/>
            <a:ext cx="1752996"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Confront mental models with viz</a:t>
            </a:r>
          </a:p>
        </p:txBody>
      </p:sp>
      <p:sp>
        <p:nvSpPr>
          <p:cNvPr id="33" name="TextBox 32">
            <a:extLst>
              <a:ext uri="{FF2B5EF4-FFF2-40B4-BE49-F238E27FC236}">
                <a16:creationId xmlns:a16="http://schemas.microsoft.com/office/drawing/2014/main" id="{9217E5F6-B8E4-4E47-B834-D5C5709C00CE}"/>
              </a:ext>
            </a:extLst>
          </p:cNvPr>
          <p:cNvSpPr txBox="1"/>
          <p:nvPr/>
        </p:nvSpPr>
        <p:spPr>
          <a:xfrm>
            <a:off x="4701044" y="5232330"/>
            <a:ext cx="754235" cy="553998"/>
          </a:xfrm>
          <a:prstGeom prst="rect">
            <a:avLst/>
          </a:prstGeom>
          <a:solidFill>
            <a:srgbClr val="4472C4">
              <a:lumMod val="60000"/>
              <a:lumOff val="40000"/>
            </a:srgbClr>
          </a:solidFill>
        </p:spPr>
        <p:txBody>
          <a:bodyPr wrap="square" rtlCol="0">
            <a:spAutoFit/>
          </a:bodyPr>
          <a:lstStyle>
            <a:defPPr>
              <a:defRPr lang="en-US"/>
            </a:defPPr>
            <a:lvl1pPr marL="0" algn="l" defTabSz="238110" rtl="0" eaLnBrk="1" latinLnBrk="0" hangingPunct="1">
              <a:defRPr sz="937" kern="1200">
                <a:solidFill>
                  <a:schemeClr val="tx1"/>
                </a:solidFill>
                <a:latin typeface="+mn-lt"/>
                <a:ea typeface="+mn-ea"/>
                <a:cs typeface="+mn-cs"/>
              </a:defRPr>
            </a:lvl1pPr>
            <a:lvl2pPr marL="238110" algn="l" defTabSz="238110" rtl="0" eaLnBrk="1" latinLnBrk="0" hangingPunct="1">
              <a:defRPr sz="937" kern="1200">
                <a:solidFill>
                  <a:schemeClr val="tx1"/>
                </a:solidFill>
                <a:latin typeface="+mn-lt"/>
                <a:ea typeface="+mn-ea"/>
                <a:cs typeface="+mn-cs"/>
              </a:defRPr>
            </a:lvl2pPr>
            <a:lvl3pPr marL="476220" algn="l" defTabSz="238110" rtl="0" eaLnBrk="1" latinLnBrk="0" hangingPunct="1">
              <a:defRPr sz="937" kern="1200">
                <a:solidFill>
                  <a:schemeClr val="tx1"/>
                </a:solidFill>
                <a:latin typeface="+mn-lt"/>
                <a:ea typeface="+mn-ea"/>
                <a:cs typeface="+mn-cs"/>
              </a:defRPr>
            </a:lvl3pPr>
            <a:lvl4pPr marL="714329" algn="l" defTabSz="238110" rtl="0" eaLnBrk="1" latinLnBrk="0" hangingPunct="1">
              <a:defRPr sz="937" kern="1200">
                <a:solidFill>
                  <a:schemeClr val="tx1"/>
                </a:solidFill>
                <a:latin typeface="+mn-lt"/>
                <a:ea typeface="+mn-ea"/>
                <a:cs typeface="+mn-cs"/>
              </a:defRPr>
            </a:lvl4pPr>
            <a:lvl5pPr marL="952439" algn="l" defTabSz="238110" rtl="0" eaLnBrk="1" latinLnBrk="0" hangingPunct="1">
              <a:defRPr sz="937" kern="1200">
                <a:solidFill>
                  <a:schemeClr val="tx1"/>
                </a:solidFill>
                <a:latin typeface="+mn-lt"/>
                <a:ea typeface="+mn-ea"/>
                <a:cs typeface="+mn-cs"/>
              </a:defRPr>
            </a:lvl5pPr>
            <a:lvl6pPr marL="1190549" algn="l" defTabSz="238110" rtl="0" eaLnBrk="1" latinLnBrk="0" hangingPunct="1">
              <a:defRPr sz="937" kern="1200">
                <a:solidFill>
                  <a:schemeClr val="tx1"/>
                </a:solidFill>
                <a:latin typeface="+mn-lt"/>
                <a:ea typeface="+mn-ea"/>
                <a:cs typeface="+mn-cs"/>
              </a:defRPr>
            </a:lvl6pPr>
            <a:lvl7pPr marL="1428659" algn="l" defTabSz="238110" rtl="0" eaLnBrk="1" latinLnBrk="0" hangingPunct="1">
              <a:defRPr sz="937" kern="1200">
                <a:solidFill>
                  <a:schemeClr val="tx1"/>
                </a:solidFill>
                <a:latin typeface="+mn-lt"/>
                <a:ea typeface="+mn-ea"/>
                <a:cs typeface="+mn-cs"/>
              </a:defRPr>
            </a:lvl7pPr>
            <a:lvl8pPr marL="1666768" algn="l" defTabSz="238110" rtl="0" eaLnBrk="1" latinLnBrk="0" hangingPunct="1">
              <a:defRPr sz="937" kern="1200">
                <a:solidFill>
                  <a:schemeClr val="tx1"/>
                </a:solidFill>
                <a:latin typeface="+mn-lt"/>
                <a:ea typeface="+mn-ea"/>
                <a:cs typeface="+mn-cs"/>
              </a:defRPr>
            </a:lvl8pPr>
            <a:lvl9pPr marL="1904878" algn="l" defTabSz="238110" rtl="0" eaLnBrk="1" latinLnBrk="0" hangingPunct="1">
              <a:defRPr sz="937" kern="1200">
                <a:solidFill>
                  <a:schemeClr val="tx1"/>
                </a:solidFill>
                <a:latin typeface="+mn-lt"/>
                <a:ea typeface="+mn-ea"/>
                <a:cs typeface="+mn-cs"/>
              </a:defRPr>
            </a:lvl9pPr>
          </a:lstStyle>
          <a:p>
            <a:pPr marL="0" marR="0" lvl="0" indent="0" algn="ctr" defTabSz="23811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mn-cs"/>
              </a:rPr>
              <a:t>PI System</a:t>
            </a:r>
          </a:p>
        </p:txBody>
      </p:sp>
      <p:sp>
        <p:nvSpPr>
          <p:cNvPr id="2" name="Slide Number Placeholder 1">
            <a:extLst>
              <a:ext uri="{FF2B5EF4-FFF2-40B4-BE49-F238E27FC236}">
                <a16:creationId xmlns:a16="http://schemas.microsoft.com/office/drawing/2014/main" id="{CB7A5049-DD35-486A-90A8-690E53F47B2E}"/>
              </a:ext>
            </a:extLst>
          </p:cNvPr>
          <p:cNvSpPr>
            <a:spLocks noGrp="1"/>
          </p:cNvSpPr>
          <p:nvPr>
            <p:ph type="sldNum" sz="quarter" idx="12"/>
          </p:nvPr>
        </p:nvSpPr>
        <p:spPr/>
        <p:txBody>
          <a:bodyPr/>
          <a:lstStyle/>
          <a:p>
            <a:fld id="{F835488D-5DA2-45B5-A4A4-7339B26D131D}" type="slidenum">
              <a:rPr lang="en-US" smtClean="0"/>
              <a:t>69</a:t>
            </a:fld>
            <a:endParaRPr lang="en-US"/>
          </a:p>
        </p:txBody>
      </p:sp>
    </p:spTree>
    <p:extLst>
      <p:ext uri="{BB962C8B-B14F-4D97-AF65-F5344CB8AC3E}">
        <p14:creationId xmlns:p14="http://schemas.microsoft.com/office/powerpoint/2010/main" val="199277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nodeType="with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A5E071-4C71-D562-7A7A-A00A1DF0E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1529EE-7344-D9DB-B456-6B428AD1778B}"/>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AC25D74-AE06-4B5D-8ED3-4922DDB6A979}"/>
              </a:ext>
            </a:extLst>
          </p:cNvPr>
          <p:cNvSpPr>
            <a:spLocks noGrp="1"/>
          </p:cNvSpPr>
          <p:nvPr>
            <p:ph idx="1"/>
          </p:nvPr>
        </p:nvSpPr>
        <p:spPr/>
        <p:txBody>
          <a:bodyPr>
            <a:normAutofit lnSpcReduction="10000"/>
          </a:bodyPr>
          <a:lstStyle/>
          <a:p>
            <a:r>
              <a:rPr lang="en-US" dirty="0"/>
              <a:t>Motivation and Research Direction</a:t>
            </a:r>
          </a:p>
          <a:p>
            <a:r>
              <a:rPr lang="en-US" b="1" dirty="0"/>
              <a:t>Previous Work and “Side Projects”</a:t>
            </a:r>
          </a:p>
          <a:p>
            <a:pPr lvl="1"/>
            <a:r>
              <a:rPr lang="en-US" b="1" dirty="0"/>
              <a:t>Mental Health, Dreaming, Spirituality</a:t>
            </a:r>
          </a:p>
          <a:p>
            <a:r>
              <a:rPr lang="en-US" dirty="0"/>
              <a:t>Dissertation Work</a:t>
            </a:r>
          </a:p>
          <a:p>
            <a:pPr lvl="1"/>
            <a:r>
              <a:rPr lang="en-US" dirty="0"/>
              <a:t>Personal Informatics for Understanding Needs and Self</a:t>
            </a:r>
          </a:p>
          <a:p>
            <a:pPr lvl="1"/>
            <a:r>
              <a:rPr lang="en-US" dirty="0"/>
              <a:t>AI-augmented self-tracking and flexible time tracking systems</a:t>
            </a:r>
          </a:p>
          <a:p>
            <a:r>
              <a:rPr lang="en-US" dirty="0"/>
              <a:t>Future Work</a:t>
            </a:r>
          </a:p>
          <a:p>
            <a:pPr lvl="1"/>
            <a:r>
              <a:rPr lang="en-US" dirty="0"/>
              <a:t>Community informatics and visualization</a:t>
            </a:r>
          </a:p>
          <a:p>
            <a:pPr lvl="1"/>
            <a:r>
              <a:rPr lang="en-US" dirty="0"/>
              <a:t>Lifestyle Recommender Systems</a:t>
            </a:r>
          </a:p>
          <a:p>
            <a:pPr lvl="1"/>
            <a:r>
              <a:rPr lang="en-US" dirty="0"/>
              <a:t>AI Alignment</a:t>
            </a:r>
          </a:p>
        </p:txBody>
      </p:sp>
      <p:sp>
        <p:nvSpPr>
          <p:cNvPr id="4" name="Slide Number Placeholder 3">
            <a:extLst>
              <a:ext uri="{FF2B5EF4-FFF2-40B4-BE49-F238E27FC236}">
                <a16:creationId xmlns:a16="http://schemas.microsoft.com/office/drawing/2014/main" id="{4A5ABD90-9AEA-CC35-6AC2-073834F301ED}"/>
              </a:ext>
            </a:extLst>
          </p:cNvPr>
          <p:cNvSpPr>
            <a:spLocks noGrp="1"/>
          </p:cNvSpPr>
          <p:nvPr>
            <p:ph type="sldNum" sz="quarter" idx="12"/>
          </p:nvPr>
        </p:nvSpPr>
        <p:spPr/>
        <p:txBody>
          <a:bodyPr/>
          <a:lstStyle/>
          <a:p>
            <a:fld id="{F835488D-5DA2-45B5-A4A4-7339B26D131D}" type="slidenum">
              <a:rPr lang="en-US" smtClean="0"/>
              <a:t>7</a:t>
            </a:fld>
            <a:endParaRPr lang="en-US"/>
          </a:p>
        </p:txBody>
      </p:sp>
    </p:spTree>
    <p:extLst>
      <p:ext uri="{BB962C8B-B14F-4D97-AF65-F5344CB8AC3E}">
        <p14:creationId xmlns:p14="http://schemas.microsoft.com/office/powerpoint/2010/main" val="37836922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Value-Aligning Personal Informatics</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Background and Related Work</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2 – Personal Financial Informatics</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Research Approach</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1 – Understanding Human Need</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3 – Empathy Viz Survey</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Timeline and Discussion</a:t>
            </a:r>
            <a:endParaRPr lang="en-US" dirty="0">
              <a:latin typeface="Mangal" panose="02040503050203030202" pitchFamily="18" charset="0"/>
              <a:cs typeface="Mangal" panose="02040503050203030202" pitchFamily="18" charset="0"/>
            </a:endParaRPr>
          </a:p>
        </p:txBody>
      </p:sp>
      <p:sp>
        <p:nvSpPr>
          <p:cNvPr id="9" name="Slide Number Placeholder 8">
            <a:extLst>
              <a:ext uri="{FF2B5EF4-FFF2-40B4-BE49-F238E27FC236}">
                <a16:creationId xmlns:a16="http://schemas.microsoft.com/office/drawing/2014/main" id="{800F618D-3050-4400-A53F-97BFCD53CD41}"/>
              </a:ext>
            </a:extLst>
          </p:cNvPr>
          <p:cNvSpPr>
            <a:spLocks noGrp="1"/>
          </p:cNvSpPr>
          <p:nvPr>
            <p:ph type="sldNum" sz="quarter" idx="12"/>
          </p:nvPr>
        </p:nvSpPr>
        <p:spPr/>
        <p:txBody>
          <a:bodyPr/>
          <a:lstStyle/>
          <a:p>
            <a:fld id="{F835488D-5DA2-45B5-A4A4-7339B26D131D}" type="slidenum">
              <a:rPr lang="en-US" smtClean="0"/>
              <a:t>70</a:t>
            </a:fld>
            <a:endParaRPr lang="en-US"/>
          </a:p>
        </p:txBody>
      </p:sp>
      <p:sp>
        <p:nvSpPr>
          <p:cNvPr id="10" name="Star: 5 Points 9">
            <a:extLst>
              <a:ext uri="{FF2B5EF4-FFF2-40B4-BE49-F238E27FC236}">
                <a16:creationId xmlns:a16="http://schemas.microsoft.com/office/drawing/2014/main" id="{70058059-B8E8-6F54-73B9-8A2B89D0B74B}"/>
              </a:ext>
            </a:extLst>
          </p:cNvPr>
          <p:cNvSpPr/>
          <p:nvPr/>
        </p:nvSpPr>
        <p:spPr>
          <a:xfrm>
            <a:off x="7960311" y="2572240"/>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821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Research Questions</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71</a:t>
            </a:fld>
            <a:endParaRPr lang="en-US"/>
          </a:p>
        </p:txBody>
      </p:sp>
      <p:sp>
        <p:nvSpPr>
          <p:cNvPr id="4" name="Content Placeholder 4">
            <a:extLst>
              <a:ext uri="{FF2B5EF4-FFF2-40B4-BE49-F238E27FC236}">
                <a16:creationId xmlns:a16="http://schemas.microsoft.com/office/drawing/2014/main" id="{6811B75B-ACF4-469D-866A-6EC40D74B59B}"/>
              </a:ext>
            </a:extLst>
          </p:cNvPr>
          <p:cNvSpPr txBox="1">
            <a:spLocks/>
          </p:cNvSpPr>
          <p:nvPr/>
        </p:nvSpPr>
        <p:spPr>
          <a:xfrm>
            <a:off x="913795" y="1732449"/>
            <a:ext cx="9512158" cy="4058751"/>
          </a:xfrm>
          <a:prstGeom prst="rect">
            <a:avLst/>
          </a:prstGeom>
        </p:spPr>
        <p:txBody>
          <a:bodyP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600" dirty="0">
                <a:sym typeface="Wingdings" panose="05000000000000000000" pitchFamily="2" charset="2"/>
              </a:rPr>
              <a:t>How could a personal informatics system support data collection, visualization, and reflection on need and satisfaction in daily life?</a:t>
            </a:r>
          </a:p>
          <a:p>
            <a:pPr marL="36900" indent="0">
              <a:buNone/>
            </a:pPr>
            <a:endParaRPr lang="en-US" sz="3600" dirty="0">
              <a:sym typeface="Wingdings" panose="05000000000000000000" pitchFamily="2" charset="2"/>
            </a:endParaRPr>
          </a:p>
        </p:txBody>
      </p:sp>
    </p:spTree>
    <p:extLst>
      <p:ext uri="{BB962C8B-B14F-4D97-AF65-F5344CB8AC3E}">
        <p14:creationId xmlns:p14="http://schemas.microsoft.com/office/powerpoint/2010/main" val="342350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256854" y="245918"/>
            <a:ext cx="11083440" cy="970450"/>
          </a:xfrm>
        </p:spPr>
        <p:txBody>
          <a:bodyPr>
            <a:normAutofit fontScale="90000"/>
          </a:bodyPr>
          <a:lstStyle/>
          <a:p>
            <a:r>
              <a:rPr lang="en-US" dirty="0"/>
              <a:t>Existing Approaches to Measuring Need/Satisfaction</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8222266" cy="5473337"/>
          </a:xfrm>
        </p:spPr>
        <p:txBody>
          <a:bodyPr>
            <a:normAutofit/>
          </a:bodyPr>
          <a:lstStyle/>
          <a:p>
            <a:r>
              <a:rPr lang="en-US" sz="2400" dirty="0"/>
              <a:t>Computational Approaches</a:t>
            </a:r>
          </a:p>
          <a:p>
            <a:pPr lvl="1"/>
            <a:r>
              <a:rPr lang="en-US" sz="2400" dirty="0"/>
              <a:t>Look at aggregate measures of economic activity and social indicators (economics)</a:t>
            </a:r>
          </a:p>
          <a:p>
            <a:pPr lvl="1"/>
            <a:r>
              <a:rPr lang="en-US" sz="2400" dirty="0"/>
              <a:t>Classify sentences from blog posts according to basic human need expressed (natural language processing)</a:t>
            </a:r>
          </a:p>
          <a:p>
            <a:r>
              <a:rPr lang="en-US" sz="2400" dirty="0"/>
              <a:t>Community Workshop Methods</a:t>
            </a:r>
          </a:p>
          <a:p>
            <a:pPr lvl="1"/>
            <a:r>
              <a:rPr lang="en-US" sz="2400" dirty="0"/>
              <a:t>Originally championed by Max-</a:t>
            </a:r>
            <a:r>
              <a:rPr lang="en-US" sz="2400" dirty="0" err="1"/>
              <a:t>Neef</a:t>
            </a:r>
            <a:endParaRPr lang="en-US" sz="2400" dirty="0"/>
          </a:p>
          <a:p>
            <a:pPr lvl="1"/>
            <a:r>
              <a:rPr lang="en-US" sz="2400" dirty="0"/>
              <a:t>Community meetings to fill out matrices of satisfiers and inhibitors </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72</a:t>
            </a:fld>
            <a:endParaRPr lang="en-US"/>
          </a:p>
        </p:txBody>
      </p:sp>
      <p:sp>
        <p:nvSpPr>
          <p:cNvPr id="4" name="Explosion: 8 Points 3">
            <a:extLst>
              <a:ext uri="{FF2B5EF4-FFF2-40B4-BE49-F238E27FC236}">
                <a16:creationId xmlns:a16="http://schemas.microsoft.com/office/drawing/2014/main" id="{CE7D42BE-975B-482C-529E-DDBC2F8064A9}"/>
              </a:ext>
            </a:extLst>
          </p:cNvPr>
          <p:cNvSpPr/>
          <p:nvPr/>
        </p:nvSpPr>
        <p:spPr>
          <a:xfrm>
            <a:off x="7555239" y="852755"/>
            <a:ext cx="5179501" cy="357136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Make sweeping assumptions about people and need satisfaction</a:t>
            </a:r>
          </a:p>
        </p:txBody>
      </p:sp>
      <p:sp>
        <p:nvSpPr>
          <p:cNvPr id="7" name="Explosion: 8 Points 6">
            <a:extLst>
              <a:ext uri="{FF2B5EF4-FFF2-40B4-BE49-F238E27FC236}">
                <a16:creationId xmlns:a16="http://schemas.microsoft.com/office/drawing/2014/main" id="{37BE790E-19DC-8CF1-FEF4-74EA90DC8EE4}"/>
              </a:ext>
            </a:extLst>
          </p:cNvPr>
          <p:cNvSpPr/>
          <p:nvPr/>
        </p:nvSpPr>
        <p:spPr>
          <a:xfrm>
            <a:off x="7409689" y="3615665"/>
            <a:ext cx="5179501" cy="357136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Difficult to scale, not connected to “objective” data about life</a:t>
            </a:r>
          </a:p>
        </p:txBody>
      </p:sp>
    </p:spTree>
    <p:extLst>
      <p:ext uri="{BB962C8B-B14F-4D97-AF65-F5344CB8AC3E}">
        <p14:creationId xmlns:p14="http://schemas.microsoft.com/office/powerpoint/2010/main" val="126882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256854" y="245918"/>
            <a:ext cx="11083440" cy="970450"/>
          </a:xfrm>
        </p:spPr>
        <p:txBody>
          <a:bodyPr>
            <a:normAutofit/>
          </a:bodyPr>
          <a:lstStyle/>
          <a:p>
            <a:r>
              <a:rPr lang="en-US" dirty="0"/>
              <a:t>Personal Informatics Approach</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8222266" cy="5473337"/>
          </a:xfrm>
        </p:spPr>
        <p:txBody>
          <a:bodyPr>
            <a:normAutofit/>
          </a:bodyPr>
          <a:lstStyle/>
          <a:p>
            <a:r>
              <a:rPr lang="en-US" sz="2400" dirty="0"/>
              <a:t>Scalable</a:t>
            </a:r>
          </a:p>
          <a:p>
            <a:r>
              <a:rPr lang="en-US" sz="2400" dirty="0"/>
              <a:t>Connected to lived experience</a:t>
            </a:r>
            <a:endParaRPr lang="en-US" sz="2200" dirty="0"/>
          </a:p>
          <a:p>
            <a:r>
              <a:rPr lang="en-US" sz="2400" dirty="0"/>
              <a:t>Potential to be “a mechanism for eliciting information on well-being directly from the population”</a:t>
            </a:r>
          </a:p>
          <a:p>
            <a:endParaRPr lang="en-US" dirty="0"/>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73</a:t>
            </a:fld>
            <a:endParaRPr lang="en-US"/>
          </a:p>
        </p:txBody>
      </p:sp>
      <p:sp>
        <p:nvSpPr>
          <p:cNvPr id="6" name="TextBox 5">
            <a:extLst>
              <a:ext uri="{FF2B5EF4-FFF2-40B4-BE49-F238E27FC236}">
                <a16:creationId xmlns:a16="http://schemas.microsoft.com/office/drawing/2014/main" id="{F7617C2D-27A6-8530-4211-516AAFFB151C}"/>
              </a:ext>
            </a:extLst>
          </p:cNvPr>
          <p:cNvSpPr txBox="1"/>
          <p:nvPr/>
        </p:nvSpPr>
        <p:spPr>
          <a:xfrm>
            <a:off x="5264024" y="5688752"/>
            <a:ext cx="6097712" cy="923330"/>
          </a:xfrm>
          <a:prstGeom prst="rect">
            <a:avLst/>
          </a:prstGeom>
          <a:noFill/>
        </p:spPr>
        <p:txBody>
          <a:bodyPr wrap="square">
            <a:spAutoFit/>
          </a:bodyPr>
          <a:lstStyle/>
          <a:p>
            <a:r>
              <a:rPr lang="en-US" dirty="0"/>
              <a:t>Salvatore </a:t>
            </a:r>
            <a:r>
              <a:rPr lang="en-US" dirty="0" err="1"/>
              <a:t>Monni</a:t>
            </a:r>
            <a:r>
              <a:rPr lang="en-US" dirty="0"/>
              <a:t> and Alessandro </a:t>
            </a:r>
            <a:r>
              <a:rPr lang="en-US" dirty="0" err="1"/>
              <a:t>Spaventa</a:t>
            </a:r>
            <a:r>
              <a:rPr lang="en-US" dirty="0"/>
              <a:t>. 2013. Beyond GDP and HDI: Shifting the focus from paradigms to politics. Development 56, 2 (June 2013), 227–231. </a:t>
            </a:r>
          </a:p>
        </p:txBody>
      </p:sp>
    </p:spTree>
    <p:extLst>
      <p:ext uri="{BB962C8B-B14F-4D97-AF65-F5344CB8AC3E}">
        <p14:creationId xmlns:p14="http://schemas.microsoft.com/office/powerpoint/2010/main" val="1730068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Study Design</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74</a:t>
            </a:fld>
            <a:endParaRPr lang="en-US"/>
          </a:p>
        </p:txBody>
      </p:sp>
      <p:sp>
        <p:nvSpPr>
          <p:cNvPr id="4" name="Content Placeholder 4">
            <a:extLst>
              <a:ext uri="{FF2B5EF4-FFF2-40B4-BE49-F238E27FC236}">
                <a16:creationId xmlns:a16="http://schemas.microsoft.com/office/drawing/2014/main" id="{6811B75B-ACF4-469D-866A-6EC40D74B59B}"/>
              </a:ext>
            </a:extLst>
          </p:cNvPr>
          <p:cNvSpPr txBox="1">
            <a:spLocks/>
          </p:cNvSpPr>
          <p:nvPr/>
        </p:nvSpPr>
        <p:spPr>
          <a:xfrm>
            <a:off x="913794" y="1732449"/>
            <a:ext cx="10192569" cy="4829715"/>
          </a:xfrm>
          <a:prstGeom prst="rect">
            <a:avLst/>
          </a:prstGeom>
        </p:spPr>
        <p:txBody>
          <a:bodyPr>
            <a:normAutofit fontScale="550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n-US" sz="3600" dirty="0"/>
              <a:t>Tech probe design</a:t>
            </a:r>
          </a:p>
          <a:p>
            <a:pPr marL="36900" indent="0">
              <a:buNone/>
            </a:pPr>
            <a:r>
              <a:rPr lang="en-US" sz="3600" dirty="0"/>
              <a:t>10 participants in a think-aloud  </a:t>
            </a:r>
          </a:p>
          <a:p>
            <a:pPr marL="36900" indent="0">
              <a:buNone/>
            </a:pPr>
            <a:r>
              <a:rPr lang="en-US" sz="3600" dirty="0"/>
              <a:t>7 in week long deployment</a:t>
            </a:r>
          </a:p>
          <a:p>
            <a:pPr marL="36900" indent="0">
              <a:buNone/>
            </a:pPr>
            <a:r>
              <a:rPr lang="en-US" sz="3600" dirty="0">
                <a:sym typeface="Wingdings" panose="05000000000000000000" pitchFamily="2" charset="2"/>
              </a:rPr>
              <a:t>Closing interview with interactive visualization dashboard</a:t>
            </a:r>
          </a:p>
          <a:p>
            <a:pPr marL="36900" indent="0">
              <a:buNone/>
            </a:pPr>
            <a:endParaRPr lang="en-US" sz="3600" dirty="0">
              <a:sym typeface="Wingdings" panose="05000000000000000000" pitchFamily="2" charset="2"/>
            </a:endParaRPr>
          </a:p>
          <a:p>
            <a:pPr marL="36900" indent="0">
              <a:buNone/>
            </a:pPr>
            <a:r>
              <a:rPr lang="en-US" sz="3600" dirty="0">
                <a:sym typeface="Wingdings" panose="05000000000000000000" pitchFamily="2" charset="2"/>
              </a:rPr>
              <a:t>For one week, participants collected:</a:t>
            </a:r>
          </a:p>
          <a:p>
            <a:r>
              <a:rPr lang="en-US" sz="3600" dirty="0">
                <a:sym typeface="Wingdings" panose="05000000000000000000" pitchFamily="2" charset="2"/>
              </a:rPr>
              <a:t>What they did</a:t>
            </a:r>
          </a:p>
          <a:p>
            <a:r>
              <a:rPr lang="en-US" sz="3600" dirty="0">
                <a:sym typeface="Wingdings" panose="05000000000000000000" pitchFamily="2" charset="2"/>
              </a:rPr>
              <a:t>Where</a:t>
            </a:r>
          </a:p>
          <a:p>
            <a:r>
              <a:rPr lang="en-US" sz="3600" dirty="0">
                <a:sym typeface="Wingdings" panose="05000000000000000000" pitchFamily="2" charset="2"/>
              </a:rPr>
              <a:t>Who they were with</a:t>
            </a:r>
          </a:p>
          <a:p>
            <a:r>
              <a:rPr lang="en-US" sz="3600" dirty="0">
                <a:sym typeface="Wingdings" panose="05000000000000000000" pitchFamily="2" charset="2"/>
              </a:rPr>
              <a:t>Organization involved</a:t>
            </a:r>
          </a:p>
          <a:p>
            <a:r>
              <a:rPr lang="en-US" sz="3600" dirty="0">
                <a:sym typeface="Wingdings" panose="05000000000000000000" pitchFamily="2" charset="2"/>
              </a:rPr>
              <a:t>Needs satisfied</a:t>
            </a:r>
          </a:p>
          <a:p>
            <a:r>
              <a:rPr lang="en-US" sz="3600" dirty="0">
                <a:sym typeface="Wingdings" panose="05000000000000000000" pitchFamily="2" charset="2"/>
              </a:rPr>
              <a:t>Self-aspects activated</a:t>
            </a:r>
          </a:p>
        </p:txBody>
      </p:sp>
    </p:spTree>
    <p:extLst>
      <p:ext uri="{BB962C8B-B14F-4D97-AF65-F5344CB8AC3E}">
        <p14:creationId xmlns:p14="http://schemas.microsoft.com/office/powerpoint/2010/main" val="137650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fade">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8" end="8"/>
                                            </p:txEl>
                                          </p:spTgt>
                                        </p:tgtEl>
                                        <p:attrNameLst>
                                          <p:attrName>style.visibility</p:attrName>
                                        </p:attrNameLst>
                                      </p:cBhvr>
                                      <p:to>
                                        <p:strVal val="visible"/>
                                      </p:to>
                                    </p:set>
                                    <p:animEffect transition="in" filter="fade">
                                      <p:cBhvr>
                                        <p:cTn id="42" dur="500"/>
                                        <p:tgtEl>
                                          <p:spTgt spid="4">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animEffect transition="in" filter="fade">
                                      <p:cBhvr>
                                        <p:cTn id="47" dur="500"/>
                                        <p:tgtEl>
                                          <p:spTgt spid="4">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10" end="10"/>
                                            </p:txEl>
                                          </p:spTgt>
                                        </p:tgtEl>
                                        <p:attrNameLst>
                                          <p:attrName>style.visibility</p:attrName>
                                        </p:attrNameLst>
                                      </p:cBhvr>
                                      <p:to>
                                        <p:strVal val="visible"/>
                                      </p:to>
                                    </p:set>
                                    <p:animEffect transition="in" filter="fade">
                                      <p:cBhvr>
                                        <p:cTn id="52" dur="500"/>
                                        <p:tgtEl>
                                          <p:spTgt spid="4">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1" end="11"/>
                                            </p:txEl>
                                          </p:spTgt>
                                        </p:tgtEl>
                                        <p:attrNameLst>
                                          <p:attrName>style.visibility</p:attrName>
                                        </p:attrNameLst>
                                      </p:cBhvr>
                                      <p:to>
                                        <p:strVal val="visible"/>
                                      </p:to>
                                    </p:set>
                                    <p:animEffect transition="in" filter="fade">
                                      <p:cBhvr>
                                        <p:cTn id="57"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Probe Design</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75</a:t>
            </a:fld>
            <a:endParaRPr lang="en-US"/>
          </a:p>
        </p:txBody>
      </p:sp>
      <p:pic>
        <p:nvPicPr>
          <p:cNvPr id="7" name="Picture 6" descr="A screenshot of a medical survey&#10;&#10;Description automatically generated with low confidence">
            <a:extLst>
              <a:ext uri="{FF2B5EF4-FFF2-40B4-BE49-F238E27FC236}">
                <a16:creationId xmlns:a16="http://schemas.microsoft.com/office/drawing/2014/main" id="{514C84BD-430E-7D8F-2623-30E6F2DC6D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046" y="1266286"/>
            <a:ext cx="8415198" cy="3041314"/>
          </a:xfrm>
          <a:prstGeom prst="rect">
            <a:avLst/>
          </a:prstGeom>
        </p:spPr>
      </p:pic>
      <p:pic>
        <p:nvPicPr>
          <p:cNvPr id="9" name="Picture 8" descr="A picture containing text, line, number, font&#10;&#10;Description automatically generated">
            <a:extLst>
              <a:ext uri="{FF2B5EF4-FFF2-40B4-BE49-F238E27FC236}">
                <a16:creationId xmlns:a16="http://schemas.microsoft.com/office/drawing/2014/main" id="{85637391-A607-7CE2-C036-508E600821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279" y="4489854"/>
            <a:ext cx="11622794" cy="2071283"/>
          </a:xfrm>
          <a:prstGeom prst="rect">
            <a:avLst/>
          </a:prstGeom>
        </p:spPr>
      </p:pic>
    </p:spTree>
    <p:extLst>
      <p:ext uri="{BB962C8B-B14F-4D97-AF65-F5344CB8AC3E}">
        <p14:creationId xmlns:p14="http://schemas.microsoft.com/office/powerpoint/2010/main" val="2616802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2302016" y="378029"/>
            <a:ext cx="10353762" cy="970450"/>
          </a:xfrm>
        </p:spPr>
        <p:txBody>
          <a:bodyPr>
            <a:normAutofit/>
          </a:bodyPr>
          <a:lstStyle/>
          <a:p>
            <a:r>
              <a:rPr lang="en-US" dirty="0"/>
              <a:t>Results</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76</a:t>
            </a:fld>
            <a:endParaRPr lang="en-US"/>
          </a:p>
        </p:txBody>
      </p:sp>
      <p:pic>
        <p:nvPicPr>
          <p:cNvPr id="6" name="Picture 5">
            <a:extLst>
              <a:ext uri="{FF2B5EF4-FFF2-40B4-BE49-F238E27FC236}">
                <a16:creationId xmlns:a16="http://schemas.microsoft.com/office/drawing/2014/main" id="{8EFBC804-2B2F-C5F9-1E2D-D048FB9DA072}"/>
              </a:ext>
            </a:extLst>
          </p:cNvPr>
          <p:cNvPicPr>
            <a:picLocks noChangeAspect="1"/>
          </p:cNvPicPr>
          <p:nvPr/>
        </p:nvPicPr>
        <p:blipFill>
          <a:blip r:embed="rId3"/>
          <a:stretch>
            <a:fillRect/>
          </a:stretch>
        </p:blipFill>
        <p:spPr>
          <a:xfrm>
            <a:off x="6096000" y="114300"/>
            <a:ext cx="5570636" cy="6730453"/>
          </a:xfrm>
          <a:prstGeom prst="rect">
            <a:avLst/>
          </a:prstGeom>
        </p:spPr>
      </p:pic>
      <p:pic>
        <p:nvPicPr>
          <p:cNvPr id="5" name="Picture 4">
            <a:extLst>
              <a:ext uri="{FF2B5EF4-FFF2-40B4-BE49-F238E27FC236}">
                <a16:creationId xmlns:a16="http://schemas.microsoft.com/office/drawing/2014/main" id="{BEB7D4AC-4B20-479A-153F-F54534FC4E38}"/>
              </a:ext>
            </a:extLst>
          </p:cNvPr>
          <p:cNvPicPr>
            <a:picLocks noChangeAspect="1"/>
          </p:cNvPicPr>
          <p:nvPr/>
        </p:nvPicPr>
        <p:blipFill>
          <a:blip r:embed="rId4"/>
          <a:stretch>
            <a:fillRect/>
          </a:stretch>
        </p:blipFill>
        <p:spPr>
          <a:xfrm>
            <a:off x="991604" y="2280998"/>
            <a:ext cx="3766522" cy="4280139"/>
          </a:xfrm>
          <a:prstGeom prst="rect">
            <a:avLst/>
          </a:prstGeom>
        </p:spPr>
      </p:pic>
    </p:spTree>
    <p:extLst>
      <p:ext uri="{BB962C8B-B14F-4D97-AF65-F5344CB8AC3E}">
        <p14:creationId xmlns:p14="http://schemas.microsoft.com/office/powerpoint/2010/main" val="721974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Reflection Dashboard</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77</a:t>
            </a:fld>
            <a:endParaRPr lang="en-US"/>
          </a:p>
        </p:txBody>
      </p:sp>
      <p:pic>
        <p:nvPicPr>
          <p:cNvPr id="6" name="Picture 5" descr="Chart&#10;&#10;Description automatically generated">
            <a:extLst>
              <a:ext uri="{FF2B5EF4-FFF2-40B4-BE49-F238E27FC236}">
                <a16:creationId xmlns:a16="http://schemas.microsoft.com/office/drawing/2014/main" id="{CFABD813-CCC6-31EE-B3E0-15DF474F7E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868" y="1144161"/>
            <a:ext cx="7376583" cy="5599539"/>
          </a:xfrm>
          <a:prstGeom prst="rect">
            <a:avLst/>
          </a:prstGeom>
        </p:spPr>
      </p:pic>
    </p:spTree>
    <p:extLst>
      <p:ext uri="{BB962C8B-B14F-4D97-AF65-F5344CB8AC3E}">
        <p14:creationId xmlns:p14="http://schemas.microsoft.com/office/powerpoint/2010/main" val="1293782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Participants Seemed to Benefit from the Study</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normAutofit fontScale="92500" lnSpcReduction="10000"/>
          </a:bodyPr>
          <a:lstStyle/>
          <a:p>
            <a:r>
              <a:rPr lang="en-US" dirty="0"/>
              <a:t>“This study has been quite a journey sometimes. My experience with this study has been fascinating…</a:t>
            </a:r>
            <a:r>
              <a:rPr lang="en-US" b="1" u="sng" dirty="0"/>
              <a:t>I do stuff without even knowing i</a:t>
            </a:r>
            <a:r>
              <a:rPr lang="en-US" dirty="0"/>
              <a:t>t. Seeing this chart and all, and seeing what I do, it feels like I don't do much. </a:t>
            </a:r>
            <a:r>
              <a:rPr lang="en-US" b="1" u="sng" dirty="0"/>
              <a:t>It's kind of fascinating that I spend most of the time being alone, just working, watching TV</a:t>
            </a:r>
            <a:r>
              <a:rPr lang="en-US" dirty="0"/>
              <a:t>…to see that me being alone is 60-70% of my time…is quite fascinating to me.” -P7</a:t>
            </a:r>
          </a:p>
          <a:p>
            <a:r>
              <a:rPr lang="en-US" dirty="0"/>
              <a:t>“I had </a:t>
            </a:r>
            <a:r>
              <a:rPr lang="en-US" b="1" u="sng" dirty="0"/>
              <a:t>daughter as one of my self-aspects</a:t>
            </a:r>
            <a:r>
              <a:rPr lang="en-US" dirty="0"/>
              <a:t>, but in this week I </a:t>
            </a:r>
            <a:r>
              <a:rPr lang="en-US" b="1" u="sng" dirty="0"/>
              <a:t>did nothing to contribute to this</a:t>
            </a:r>
            <a:r>
              <a:rPr lang="en-US" dirty="0"/>
              <a:t>… which may mean that I need to… updating my family on how I'm doing and like, asking that in return” –P10</a:t>
            </a:r>
          </a:p>
          <a:p>
            <a:endParaRPr lang="en-US" dirty="0"/>
          </a:p>
          <a:p>
            <a:pPr marL="36900" indent="0">
              <a:buNone/>
            </a:pPr>
            <a:r>
              <a:rPr lang="en-US" dirty="0"/>
              <a:t>All participants reported learning something about themselves</a:t>
            </a:r>
          </a:p>
          <a:p>
            <a:pPr marL="36900" indent="0">
              <a:buNone/>
            </a:pPr>
            <a:r>
              <a:rPr lang="en-US" dirty="0"/>
              <a:t>About half of participants reported wanting to change how they were living</a:t>
            </a:r>
          </a:p>
          <a:p>
            <a:pPr marL="36900" indent="0">
              <a:buNone/>
            </a:pPr>
            <a:r>
              <a:rPr lang="en-US" dirty="0"/>
              <a:t>All participants expressed interest in continuing to use the system at some frequency</a:t>
            </a:r>
          </a:p>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78</a:t>
            </a:fld>
            <a:endParaRPr lang="en-US"/>
          </a:p>
        </p:txBody>
      </p:sp>
    </p:spTree>
    <p:extLst>
      <p:ext uri="{BB962C8B-B14F-4D97-AF65-F5344CB8AC3E}">
        <p14:creationId xmlns:p14="http://schemas.microsoft.com/office/powerpoint/2010/main" val="1511690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normAutofit fontScale="90000"/>
          </a:bodyPr>
          <a:lstStyle/>
          <a:p>
            <a:r>
              <a:rPr lang="en-US" dirty="0"/>
              <a:t>Challenges of Operationalizing “Need” Construct</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normAutofit/>
          </a:bodyPr>
          <a:lstStyle/>
          <a:p>
            <a:r>
              <a:rPr lang="en-US" dirty="0"/>
              <a:t>Different timescales of satisfaction (subsistence vs. identity)</a:t>
            </a:r>
          </a:p>
          <a:p>
            <a:r>
              <a:rPr lang="en-US" dirty="0"/>
              <a:t>Different ideas about what meets a need</a:t>
            </a:r>
          </a:p>
          <a:p>
            <a:pPr lvl="1"/>
            <a:r>
              <a:rPr lang="en-US" dirty="0"/>
              <a:t>Compare to ideal situation</a:t>
            </a:r>
          </a:p>
          <a:p>
            <a:pPr lvl="1"/>
            <a:r>
              <a:rPr lang="en-US" dirty="0"/>
              <a:t>Emotional tone</a:t>
            </a:r>
          </a:p>
          <a:p>
            <a:pPr lvl="1"/>
            <a:r>
              <a:rPr lang="en-US" dirty="0"/>
              <a:t>Response of others</a:t>
            </a:r>
          </a:p>
          <a:p>
            <a:pPr lvl="1"/>
            <a:r>
              <a:rPr lang="en-US" dirty="0"/>
              <a:t>Flexibility of single activities to meet a variety of needs</a:t>
            </a:r>
          </a:p>
          <a:p>
            <a:pPr lvl="2"/>
            <a:r>
              <a:rPr lang="en-US" dirty="0"/>
              <a:t>Showering</a:t>
            </a:r>
          </a:p>
          <a:p>
            <a:endParaRPr lang="en-US" dirty="0"/>
          </a:p>
          <a:p>
            <a:r>
              <a:rPr lang="en-US" dirty="0"/>
              <a:t>Overall, participants felt Max-</a:t>
            </a:r>
            <a:r>
              <a:rPr lang="en-US" dirty="0" err="1"/>
              <a:t>Neef’s</a:t>
            </a:r>
            <a:r>
              <a:rPr lang="en-US" dirty="0"/>
              <a:t> set of needs was comprehensive </a:t>
            </a:r>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79</a:t>
            </a:fld>
            <a:endParaRPr lang="en-US"/>
          </a:p>
        </p:txBody>
      </p:sp>
    </p:spTree>
    <p:extLst>
      <p:ext uri="{BB962C8B-B14F-4D97-AF65-F5344CB8AC3E}">
        <p14:creationId xmlns:p14="http://schemas.microsoft.com/office/powerpoint/2010/main" val="302204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21E74-5893-1F45-E5A4-DBC13AA980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70AF9A-1A18-47DB-3414-06F6F192BCB5}"/>
              </a:ext>
            </a:extLst>
          </p:cNvPr>
          <p:cNvSpPr>
            <a:spLocks noGrp="1"/>
          </p:cNvSpPr>
          <p:nvPr>
            <p:ph type="title"/>
          </p:nvPr>
        </p:nvSpPr>
        <p:spPr/>
        <p:txBody>
          <a:bodyPr>
            <a:normAutofit fontScale="90000"/>
          </a:bodyPr>
          <a:lstStyle/>
          <a:p>
            <a:r>
              <a:rPr lang="en-US" dirty="0"/>
              <a:t>Collaborative Mood Tracking for Bipolar Disorder</a:t>
            </a:r>
          </a:p>
        </p:txBody>
      </p:sp>
      <p:sp>
        <p:nvSpPr>
          <p:cNvPr id="3" name="Content Placeholder 2">
            <a:extLst>
              <a:ext uri="{FF2B5EF4-FFF2-40B4-BE49-F238E27FC236}">
                <a16:creationId xmlns:a16="http://schemas.microsoft.com/office/drawing/2014/main" id="{057EE61A-68D3-7931-1A88-C99B46911090}"/>
              </a:ext>
            </a:extLst>
          </p:cNvPr>
          <p:cNvSpPr>
            <a:spLocks noGrp="1"/>
          </p:cNvSpPr>
          <p:nvPr>
            <p:ph idx="1"/>
          </p:nvPr>
        </p:nvSpPr>
        <p:spPr>
          <a:xfrm>
            <a:off x="913795" y="1732449"/>
            <a:ext cx="5501995" cy="4058751"/>
          </a:xfrm>
        </p:spPr>
        <p:txBody>
          <a:bodyPr/>
          <a:lstStyle/>
          <a:p>
            <a:r>
              <a:rPr lang="en-US" dirty="0"/>
              <a:t>Custom app to support two way mood tracking</a:t>
            </a:r>
          </a:p>
          <a:p>
            <a:r>
              <a:rPr lang="en-US" dirty="0"/>
              <a:t>Full paper published in DIS 2021, short paper at CHI 2022, poster at IEEE VIS</a:t>
            </a:r>
          </a:p>
          <a:p>
            <a:endParaRPr lang="en-US" dirty="0"/>
          </a:p>
          <a:p>
            <a:endParaRPr lang="en-US" dirty="0"/>
          </a:p>
          <a:p>
            <a:pPr marL="36900" indent="0">
              <a:buNone/>
            </a:pPr>
            <a:endParaRPr lang="en-US" dirty="0"/>
          </a:p>
        </p:txBody>
      </p:sp>
      <p:sp>
        <p:nvSpPr>
          <p:cNvPr id="4" name="Slide Number Placeholder 3">
            <a:extLst>
              <a:ext uri="{FF2B5EF4-FFF2-40B4-BE49-F238E27FC236}">
                <a16:creationId xmlns:a16="http://schemas.microsoft.com/office/drawing/2014/main" id="{404BC971-53C5-C4FB-E27B-93BB710F678C}"/>
              </a:ext>
            </a:extLst>
          </p:cNvPr>
          <p:cNvSpPr>
            <a:spLocks noGrp="1"/>
          </p:cNvSpPr>
          <p:nvPr>
            <p:ph type="sldNum" sz="quarter" idx="12"/>
          </p:nvPr>
        </p:nvSpPr>
        <p:spPr/>
        <p:txBody>
          <a:bodyPr/>
          <a:lstStyle/>
          <a:p>
            <a:fld id="{F835488D-5DA2-45B5-A4A4-7339B26D131D}" type="slidenum">
              <a:rPr lang="en-US" smtClean="0"/>
              <a:t>8</a:t>
            </a:fld>
            <a:endParaRPr lang="en-US"/>
          </a:p>
        </p:txBody>
      </p:sp>
      <p:pic>
        <p:nvPicPr>
          <p:cNvPr id="21" name="Picture 20">
            <a:extLst>
              <a:ext uri="{FF2B5EF4-FFF2-40B4-BE49-F238E27FC236}">
                <a16:creationId xmlns:a16="http://schemas.microsoft.com/office/drawing/2014/main" id="{DB5BEDE0-645A-6E17-625F-C78C5B77B134}"/>
              </a:ext>
            </a:extLst>
          </p:cNvPr>
          <p:cNvPicPr>
            <a:picLocks noChangeAspect="1"/>
          </p:cNvPicPr>
          <p:nvPr/>
        </p:nvPicPr>
        <p:blipFill>
          <a:blip r:embed="rId3"/>
          <a:stretch>
            <a:fillRect/>
          </a:stretch>
        </p:blipFill>
        <p:spPr>
          <a:xfrm>
            <a:off x="7228978" y="1465751"/>
            <a:ext cx="4349030" cy="5277949"/>
          </a:xfrm>
          <a:prstGeom prst="rect">
            <a:avLst/>
          </a:prstGeom>
        </p:spPr>
      </p:pic>
      <p:pic>
        <p:nvPicPr>
          <p:cNvPr id="25" name="Picture 24">
            <a:extLst>
              <a:ext uri="{FF2B5EF4-FFF2-40B4-BE49-F238E27FC236}">
                <a16:creationId xmlns:a16="http://schemas.microsoft.com/office/drawing/2014/main" id="{5B93ED3E-F872-0E08-BBB3-E1E0E5AE4E33}"/>
              </a:ext>
            </a:extLst>
          </p:cNvPr>
          <p:cNvPicPr>
            <a:picLocks noChangeAspect="1"/>
          </p:cNvPicPr>
          <p:nvPr/>
        </p:nvPicPr>
        <p:blipFill>
          <a:blip r:embed="rId4"/>
          <a:stretch>
            <a:fillRect/>
          </a:stretch>
        </p:blipFill>
        <p:spPr>
          <a:xfrm>
            <a:off x="456897" y="3842716"/>
            <a:ext cx="6415790" cy="2561374"/>
          </a:xfrm>
          <a:prstGeom prst="rect">
            <a:avLst/>
          </a:prstGeom>
        </p:spPr>
      </p:pic>
    </p:spTree>
    <p:extLst>
      <p:ext uri="{BB962C8B-B14F-4D97-AF65-F5344CB8AC3E}">
        <p14:creationId xmlns:p14="http://schemas.microsoft.com/office/powerpoint/2010/main" val="3800326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38A1-2072-4DB2-A313-BE8B8C8E9344}"/>
              </a:ext>
            </a:extLst>
          </p:cNvPr>
          <p:cNvSpPr>
            <a:spLocks noGrp="1"/>
          </p:cNvSpPr>
          <p:nvPr>
            <p:ph type="title"/>
          </p:nvPr>
        </p:nvSpPr>
        <p:spPr>
          <a:xfrm>
            <a:off x="913795" y="295836"/>
            <a:ext cx="10353762" cy="970450"/>
          </a:xfrm>
        </p:spPr>
        <p:txBody>
          <a:bodyPr>
            <a:normAutofit/>
          </a:bodyPr>
          <a:lstStyle/>
          <a:p>
            <a:r>
              <a:rPr lang="en-US" dirty="0"/>
              <a:t>Collective Results</a:t>
            </a:r>
          </a:p>
        </p:txBody>
      </p:sp>
      <p:sp>
        <p:nvSpPr>
          <p:cNvPr id="3" name="Slide Number Placeholder 2">
            <a:extLst>
              <a:ext uri="{FF2B5EF4-FFF2-40B4-BE49-F238E27FC236}">
                <a16:creationId xmlns:a16="http://schemas.microsoft.com/office/drawing/2014/main" id="{9467DFD4-CFE8-4BED-80E8-73DF5AE43F0A}"/>
              </a:ext>
            </a:extLst>
          </p:cNvPr>
          <p:cNvSpPr>
            <a:spLocks noGrp="1"/>
          </p:cNvSpPr>
          <p:nvPr>
            <p:ph type="sldNum" sz="quarter" idx="12"/>
          </p:nvPr>
        </p:nvSpPr>
        <p:spPr/>
        <p:txBody>
          <a:bodyPr/>
          <a:lstStyle/>
          <a:p>
            <a:fld id="{F835488D-5DA2-45B5-A4A4-7339B26D131D}" type="slidenum">
              <a:rPr lang="en-US" smtClean="0"/>
              <a:t>80</a:t>
            </a:fld>
            <a:endParaRPr lang="en-US"/>
          </a:p>
        </p:txBody>
      </p:sp>
      <p:pic>
        <p:nvPicPr>
          <p:cNvPr id="5" name="Picture 4" descr="Chart, bar chart&#10;&#10;Description automatically generated">
            <a:extLst>
              <a:ext uri="{FF2B5EF4-FFF2-40B4-BE49-F238E27FC236}">
                <a16:creationId xmlns:a16="http://schemas.microsoft.com/office/drawing/2014/main" id="{40439797-82E3-093B-721D-2B1D08213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5095" y="1686961"/>
            <a:ext cx="9481810" cy="4773807"/>
          </a:xfrm>
          <a:prstGeom prst="rect">
            <a:avLst/>
          </a:prstGeom>
        </p:spPr>
      </p:pic>
    </p:spTree>
    <p:extLst>
      <p:ext uri="{BB962C8B-B14F-4D97-AF65-F5344CB8AC3E}">
        <p14:creationId xmlns:p14="http://schemas.microsoft.com/office/powerpoint/2010/main" val="7580853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Contributions of Study 1</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First attempt at collecting need satisfaction data via personal informatics system</a:t>
            </a:r>
          </a:p>
          <a:p>
            <a:r>
              <a:rPr lang="en-US" dirty="0"/>
              <a:t>Improved understanding of how people think about need satisfaction and self-aspect activation</a:t>
            </a:r>
          </a:p>
          <a:p>
            <a:r>
              <a:rPr lang="en-US" dirty="0"/>
              <a:t>New methods for designing interactive systems</a:t>
            </a:r>
          </a:p>
          <a:p>
            <a:pPr lvl="1"/>
            <a:r>
              <a:rPr lang="en-US" dirty="0"/>
              <a:t>Day Reconstruction Method to provide a complete record of time use</a:t>
            </a:r>
          </a:p>
          <a:p>
            <a:pPr lvl="1"/>
            <a:r>
              <a:rPr lang="en-US" dirty="0"/>
              <a:t>Using the multiple self-aspects to scaffold reflection</a:t>
            </a:r>
          </a:p>
          <a:p>
            <a:pPr lvl="1"/>
            <a:r>
              <a:rPr lang="en-US" dirty="0"/>
              <a:t>Network visualization of the self</a:t>
            </a:r>
          </a:p>
          <a:p>
            <a:pPr lvl="1"/>
            <a:endParaRPr lang="en-US" sz="2000"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81</a:t>
            </a:fld>
            <a:endParaRPr lang="en-US"/>
          </a:p>
        </p:txBody>
      </p:sp>
      <p:pic>
        <p:nvPicPr>
          <p:cNvPr id="6" name="Picture 5">
            <a:extLst>
              <a:ext uri="{FF2B5EF4-FFF2-40B4-BE49-F238E27FC236}">
                <a16:creationId xmlns:a16="http://schemas.microsoft.com/office/drawing/2014/main" id="{F872CE0C-D188-97D2-655D-F8231FBA4AED}"/>
              </a:ext>
            </a:extLst>
          </p:cNvPr>
          <p:cNvPicPr>
            <a:picLocks noChangeAspect="1"/>
          </p:cNvPicPr>
          <p:nvPr/>
        </p:nvPicPr>
        <p:blipFill>
          <a:blip r:embed="rId3"/>
          <a:stretch>
            <a:fillRect/>
          </a:stretch>
        </p:blipFill>
        <p:spPr>
          <a:xfrm>
            <a:off x="277638" y="5332726"/>
            <a:ext cx="4931360" cy="1169702"/>
          </a:xfrm>
          <a:prstGeom prst="rect">
            <a:avLst/>
          </a:prstGeom>
        </p:spPr>
      </p:pic>
      <p:pic>
        <p:nvPicPr>
          <p:cNvPr id="8" name="Picture 7">
            <a:extLst>
              <a:ext uri="{FF2B5EF4-FFF2-40B4-BE49-F238E27FC236}">
                <a16:creationId xmlns:a16="http://schemas.microsoft.com/office/drawing/2014/main" id="{4DFAFDDE-5F7F-D6DC-4334-DB8AB602BD51}"/>
              </a:ext>
            </a:extLst>
          </p:cNvPr>
          <p:cNvPicPr>
            <a:picLocks noChangeAspect="1"/>
          </p:cNvPicPr>
          <p:nvPr/>
        </p:nvPicPr>
        <p:blipFill>
          <a:blip r:embed="rId4"/>
          <a:stretch>
            <a:fillRect/>
          </a:stretch>
        </p:blipFill>
        <p:spPr>
          <a:xfrm>
            <a:off x="5445513" y="5589142"/>
            <a:ext cx="6601608" cy="595778"/>
          </a:xfrm>
          <a:prstGeom prst="rect">
            <a:avLst/>
          </a:prstGeom>
        </p:spPr>
      </p:pic>
    </p:spTree>
    <p:extLst>
      <p:ext uri="{BB962C8B-B14F-4D97-AF65-F5344CB8AC3E}">
        <p14:creationId xmlns:p14="http://schemas.microsoft.com/office/powerpoint/2010/main" val="260339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Future Work Related to Study 1</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Present aggregate data visualizations </a:t>
            </a:r>
          </a:p>
          <a:p>
            <a:pPr lvl="1"/>
            <a:r>
              <a:rPr lang="en-US" dirty="0"/>
              <a:t>Journal of Computing and Sustainable Societies</a:t>
            </a:r>
          </a:p>
          <a:p>
            <a:r>
              <a:rPr lang="en-US" dirty="0"/>
              <a:t>Develop and release prototype </a:t>
            </a:r>
          </a:p>
          <a:p>
            <a:pPr lvl="1"/>
            <a:r>
              <a:rPr lang="en-US" dirty="0"/>
              <a:t>Working with three masters students to develop the system</a:t>
            </a:r>
          </a:p>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82</a:t>
            </a:fld>
            <a:endParaRPr lang="en-US"/>
          </a:p>
        </p:txBody>
      </p:sp>
    </p:spTree>
    <p:extLst>
      <p:ext uri="{BB962C8B-B14F-4D97-AF65-F5344CB8AC3E}">
        <p14:creationId xmlns:p14="http://schemas.microsoft.com/office/powerpoint/2010/main" val="6010850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Value-Aligning Personal Informatics</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Background and Related Work</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2 – Personal Financial Informatics</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Research Approach</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1 – Understanding Human Need</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3 – Empathy Viz Survey</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Timeline and Discussion</a:t>
            </a:r>
            <a:endParaRPr lang="en-US" dirty="0">
              <a:latin typeface="Mangal" panose="02040503050203030202" pitchFamily="18" charset="0"/>
              <a:cs typeface="Mangal" panose="02040503050203030202" pitchFamily="18" charset="0"/>
            </a:endParaRPr>
          </a:p>
        </p:txBody>
      </p:sp>
      <p:sp>
        <p:nvSpPr>
          <p:cNvPr id="9" name="Slide Number Placeholder 8">
            <a:extLst>
              <a:ext uri="{FF2B5EF4-FFF2-40B4-BE49-F238E27FC236}">
                <a16:creationId xmlns:a16="http://schemas.microsoft.com/office/drawing/2014/main" id="{800F618D-3050-4400-A53F-97BFCD53CD41}"/>
              </a:ext>
            </a:extLst>
          </p:cNvPr>
          <p:cNvSpPr>
            <a:spLocks noGrp="1"/>
          </p:cNvSpPr>
          <p:nvPr>
            <p:ph type="sldNum" sz="quarter" idx="12"/>
          </p:nvPr>
        </p:nvSpPr>
        <p:spPr/>
        <p:txBody>
          <a:bodyPr/>
          <a:lstStyle/>
          <a:p>
            <a:fld id="{F835488D-5DA2-45B5-A4A4-7339B26D131D}" type="slidenum">
              <a:rPr lang="en-US" smtClean="0"/>
              <a:t>83</a:t>
            </a:fld>
            <a:endParaRPr lang="en-US"/>
          </a:p>
        </p:txBody>
      </p:sp>
      <p:sp>
        <p:nvSpPr>
          <p:cNvPr id="10" name="Star: 5 Points 9">
            <a:extLst>
              <a:ext uri="{FF2B5EF4-FFF2-40B4-BE49-F238E27FC236}">
                <a16:creationId xmlns:a16="http://schemas.microsoft.com/office/drawing/2014/main" id="{70058059-B8E8-6F54-73B9-8A2B89D0B74B}"/>
              </a:ext>
            </a:extLst>
          </p:cNvPr>
          <p:cNvSpPr/>
          <p:nvPr/>
        </p:nvSpPr>
        <p:spPr>
          <a:xfrm>
            <a:off x="8223260" y="4094054"/>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0093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From Time to Money</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While we asked people to report on spending, very low participation in study 1</a:t>
            </a:r>
          </a:p>
          <a:p>
            <a:r>
              <a:rPr lang="en-US" dirty="0"/>
              <a:t>Money is a more clear “signal” of consumption from an individual to the productive economy</a:t>
            </a:r>
          </a:p>
          <a:p>
            <a:r>
              <a:rPr lang="en-US" dirty="0"/>
              <a:t>Study 2 designed to explicitly address spending</a:t>
            </a:r>
          </a:p>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84</a:t>
            </a:fld>
            <a:endParaRPr lang="en-US"/>
          </a:p>
        </p:txBody>
      </p:sp>
    </p:spTree>
    <p:extLst>
      <p:ext uri="{BB962C8B-B14F-4D97-AF65-F5344CB8AC3E}">
        <p14:creationId xmlns:p14="http://schemas.microsoft.com/office/powerpoint/2010/main" val="394834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Money in HCI</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Limited work on money in HCI</a:t>
            </a:r>
          </a:p>
          <a:p>
            <a:r>
              <a:rPr lang="en-US" dirty="0"/>
              <a:t>Almost no personal informatics literature about </a:t>
            </a:r>
            <a:r>
              <a:rPr lang="en-US" i="1" dirty="0"/>
              <a:t>personal financial informatics</a:t>
            </a:r>
          </a:p>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85</a:t>
            </a:fld>
            <a:endParaRPr lang="en-US"/>
          </a:p>
        </p:txBody>
      </p:sp>
    </p:spTree>
    <p:extLst>
      <p:ext uri="{BB962C8B-B14F-4D97-AF65-F5344CB8AC3E}">
        <p14:creationId xmlns:p14="http://schemas.microsoft.com/office/powerpoint/2010/main" val="9301758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B03E5-50E7-4442-A090-BD84A42517DC}"/>
              </a:ext>
            </a:extLst>
          </p:cNvPr>
          <p:cNvSpPr>
            <a:spLocks noGrp="1"/>
          </p:cNvSpPr>
          <p:nvPr>
            <p:ph type="title"/>
          </p:nvPr>
        </p:nvSpPr>
        <p:spPr>
          <a:xfrm>
            <a:off x="986532" y="245918"/>
            <a:ext cx="10353762" cy="970450"/>
          </a:xfrm>
        </p:spPr>
        <p:txBody>
          <a:bodyPr>
            <a:normAutofit/>
          </a:bodyPr>
          <a:lstStyle/>
          <a:p>
            <a:r>
              <a:rPr lang="en-US" dirty="0"/>
              <a:t>Rokeach on Values</a:t>
            </a:r>
          </a:p>
        </p:txBody>
      </p:sp>
      <p:sp>
        <p:nvSpPr>
          <p:cNvPr id="3" name="Content Placeholder 2">
            <a:extLst>
              <a:ext uri="{FF2B5EF4-FFF2-40B4-BE49-F238E27FC236}">
                <a16:creationId xmlns:a16="http://schemas.microsoft.com/office/drawing/2014/main" id="{C62F0CFE-644E-48A2-9465-3C59CC5C6A30}"/>
              </a:ext>
            </a:extLst>
          </p:cNvPr>
          <p:cNvSpPr>
            <a:spLocks noGrp="1"/>
          </p:cNvSpPr>
          <p:nvPr>
            <p:ph idx="1"/>
          </p:nvPr>
        </p:nvSpPr>
        <p:spPr>
          <a:xfrm>
            <a:off x="705977" y="1270363"/>
            <a:ext cx="9712019" cy="4058751"/>
          </a:xfrm>
        </p:spPr>
        <p:txBody>
          <a:bodyPr>
            <a:normAutofit/>
          </a:bodyPr>
          <a:lstStyle/>
          <a:p>
            <a:r>
              <a:rPr lang="en-US" sz="2400" dirty="0"/>
              <a:t>Values are</a:t>
            </a:r>
          </a:p>
          <a:p>
            <a:pPr lvl="1"/>
            <a:r>
              <a:rPr lang="en-US" sz="2200" dirty="0"/>
              <a:t>“cognitive representations and transformations of needs”</a:t>
            </a:r>
          </a:p>
          <a:p>
            <a:pPr lvl="1"/>
            <a:r>
              <a:rPr lang="en-US" sz="2200" dirty="0"/>
              <a:t>“the standards for evaluating oneself as well as others”</a:t>
            </a:r>
          </a:p>
          <a:p>
            <a:r>
              <a:rPr lang="en-US" sz="2400" dirty="0"/>
              <a:t>Rokeach Values Survey (RVS) well validated instrument</a:t>
            </a:r>
          </a:p>
          <a:p>
            <a:r>
              <a:rPr lang="en-US" sz="2400" dirty="0"/>
              <a:t>Iterated on by Schwartz in the Schwartz Values Survey (SVS)</a:t>
            </a:r>
          </a:p>
        </p:txBody>
      </p:sp>
      <p:sp>
        <p:nvSpPr>
          <p:cNvPr id="8" name="Slide Number Placeholder 7">
            <a:extLst>
              <a:ext uri="{FF2B5EF4-FFF2-40B4-BE49-F238E27FC236}">
                <a16:creationId xmlns:a16="http://schemas.microsoft.com/office/drawing/2014/main" id="{C58337FB-2D21-49D2-9154-5BF6C601EFD6}"/>
              </a:ext>
            </a:extLst>
          </p:cNvPr>
          <p:cNvSpPr>
            <a:spLocks noGrp="1"/>
          </p:cNvSpPr>
          <p:nvPr>
            <p:ph type="sldNum" sz="quarter" idx="12"/>
          </p:nvPr>
        </p:nvSpPr>
        <p:spPr/>
        <p:txBody>
          <a:bodyPr/>
          <a:lstStyle/>
          <a:p>
            <a:fld id="{F835488D-5DA2-45B5-A4A4-7339B26D131D}" type="slidenum">
              <a:rPr lang="en-US" smtClean="0"/>
              <a:t>86</a:t>
            </a:fld>
            <a:endParaRPr lang="en-US"/>
          </a:p>
        </p:txBody>
      </p:sp>
      <p:sp>
        <p:nvSpPr>
          <p:cNvPr id="6" name="TextBox 5">
            <a:extLst>
              <a:ext uri="{FF2B5EF4-FFF2-40B4-BE49-F238E27FC236}">
                <a16:creationId xmlns:a16="http://schemas.microsoft.com/office/drawing/2014/main" id="{FE77E61D-6B3D-769A-F91B-9EB9322E2D40}"/>
              </a:ext>
            </a:extLst>
          </p:cNvPr>
          <p:cNvSpPr txBox="1"/>
          <p:nvPr/>
        </p:nvSpPr>
        <p:spPr>
          <a:xfrm>
            <a:off x="4344015" y="5688752"/>
            <a:ext cx="7847985" cy="923330"/>
          </a:xfrm>
          <a:prstGeom prst="rect">
            <a:avLst/>
          </a:prstGeom>
          <a:noFill/>
        </p:spPr>
        <p:txBody>
          <a:bodyPr wrap="square">
            <a:spAutoFit/>
          </a:bodyPr>
          <a:lstStyle/>
          <a:p>
            <a:r>
              <a:rPr lang="en-US" dirty="0"/>
              <a:t>Milton Rokeach, </a:t>
            </a:r>
            <a:r>
              <a:rPr lang="en-US" i="1" dirty="0"/>
              <a:t>The nature of human values</a:t>
            </a:r>
            <a:r>
              <a:rPr lang="en-US" dirty="0"/>
              <a:t>. 1973</a:t>
            </a:r>
          </a:p>
          <a:p>
            <a:r>
              <a:rPr lang="en-US" dirty="0"/>
              <a:t>Shalom Schwartz, “Universals in the Content and Structure of Values: Theoretical Advances and Empirical Tests in 20 Countries”, 1992</a:t>
            </a:r>
          </a:p>
        </p:txBody>
      </p:sp>
    </p:spTree>
    <p:extLst>
      <p:ext uri="{BB962C8B-B14F-4D97-AF65-F5344CB8AC3E}">
        <p14:creationId xmlns:p14="http://schemas.microsoft.com/office/powerpoint/2010/main" val="3493942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A6FE-1118-D943-C6CA-8137A96A04F9}"/>
              </a:ext>
            </a:extLst>
          </p:cNvPr>
          <p:cNvSpPr>
            <a:spLocks noGrp="1"/>
          </p:cNvSpPr>
          <p:nvPr>
            <p:ph type="title"/>
          </p:nvPr>
        </p:nvSpPr>
        <p:spPr/>
        <p:txBody>
          <a:bodyPr/>
          <a:lstStyle/>
          <a:p>
            <a:r>
              <a:rPr lang="en-US" dirty="0"/>
              <a:t>Study 2 Research Questions</a:t>
            </a:r>
          </a:p>
        </p:txBody>
      </p:sp>
      <p:sp>
        <p:nvSpPr>
          <p:cNvPr id="3" name="Content Placeholder 2">
            <a:extLst>
              <a:ext uri="{FF2B5EF4-FFF2-40B4-BE49-F238E27FC236}">
                <a16:creationId xmlns:a16="http://schemas.microsoft.com/office/drawing/2014/main" id="{CB7BE702-A6B1-39E9-4739-3B9226182D21}"/>
              </a:ext>
            </a:extLst>
          </p:cNvPr>
          <p:cNvSpPr>
            <a:spLocks noGrp="1"/>
          </p:cNvSpPr>
          <p:nvPr>
            <p:ph idx="1"/>
          </p:nvPr>
        </p:nvSpPr>
        <p:spPr>
          <a:xfrm>
            <a:off x="913795" y="1835191"/>
            <a:ext cx="10353762" cy="4058751"/>
          </a:xfrm>
        </p:spPr>
        <p:txBody>
          <a:bodyPr>
            <a:normAutofit/>
          </a:bodyPr>
          <a:lstStyle/>
          <a:p>
            <a:pPr marL="36900" indent="0">
              <a:buNone/>
            </a:pPr>
            <a:r>
              <a:rPr lang="en-US" dirty="0"/>
              <a:t>How can technology support value-centered reflection on financial transactions, leading to self-knowledge and motivation for behavior change?</a:t>
            </a:r>
          </a:p>
          <a:p>
            <a:pPr marL="36900" indent="0">
              <a:buNone/>
            </a:pPr>
            <a:endParaRPr lang="en-US" dirty="0"/>
          </a:p>
          <a:p>
            <a:r>
              <a:rPr lang="en-US" dirty="0"/>
              <a:t>2a. How do individuals assign value-ratings to their financial transactions? </a:t>
            </a:r>
          </a:p>
          <a:p>
            <a:r>
              <a:rPr lang="en-US" dirty="0"/>
              <a:t>2b. How do aggregated value-ratings of individual transactions compare to global value preferences?</a:t>
            </a:r>
          </a:p>
          <a:p>
            <a:r>
              <a:rPr lang="en-US" dirty="0"/>
              <a:t>2c. How do individuals respond to seeing visualizations comparing their global value preferences with their aggregated value-ratings of financial transactions?</a:t>
            </a:r>
          </a:p>
          <a:p>
            <a:endParaRPr lang="en-US" dirty="0"/>
          </a:p>
        </p:txBody>
      </p:sp>
      <p:sp>
        <p:nvSpPr>
          <p:cNvPr id="4" name="Slide Number Placeholder 3">
            <a:extLst>
              <a:ext uri="{FF2B5EF4-FFF2-40B4-BE49-F238E27FC236}">
                <a16:creationId xmlns:a16="http://schemas.microsoft.com/office/drawing/2014/main" id="{D3B382F0-C73E-4268-D47D-E4E55F2A8592}"/>
              </a:ext>
            </a:extLst>
          </p:cNvPr>
          <p:cNvSpPr>
            <a:spLocks noGrp="1"/>
          </p:cNvSpPr>
          <p:nvPr>
            <p:ph type="sldNum" sz="quarter" idx="12"/>
          </p:nvPr>
        </p:nvSpPr>
        <p:spPr/>
        <p:txBody>
          <a:bodyPr/>
          <a:lstStyle/>
          <a:p>
            <a:fld id="{F835488D-5DA2-45B5-A4A4-7339B26D131D}" type="slidenum">
              <a:rPr lang="en-US" smtClean="0"/>
              <a:t>87</a:t>
            </a:fld>
            <a:endParaRPr lang="en-US"/>
          </a:p>
        </p:txBody>
      </p:sp>
    </p:spTree>
    <p:extLst>
      <p:ext uri="{BB962C8B-B14F-4D97-AF65-F5344CB8AC3E}">
        <p14:creationId xmlns:p14="http://schemas.microsoft.com/office/powerpoint/2010/main" val="38807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FCB365F-811B-5E67-F795-81A47CBEBD29}"/>
              </a:ext>
            </a:extLst>
          </p:cNvPr>
          <p:cNvSpPr>
            <a:spLocks noGrp="1"/>
          </p:cNvSpPr>
          <p:nvPr>
            <p:ph type="sldNum" sz="quarter" idx="12"/>
          </p:nvPr>
        </p:nvSpPr>
        <p:spPr/>
        <p:txBody>
          <a:bodyPr/>
          <a:lstStyle/>
          <a:p>
            <a:fld id="{F835488D-5DA2-45B5-A4A4-7339B26D131D}" type="slidenum">
              <a:rPr lang="en-US" smtClean="0"/>
              <a:t>88</a:t>
            </a:fld>
            <a:endParaRPr lang="en-US"/>
          </a:p>
        </p:txBody>
      </p:sp>
      <p:pic>
        <p:nvPicPr>
          <p:cNvPr id="4" name="Picture 3">
            <a:extLst>
              <a:ext uri="{FF2B5EF4-FFF2-40B4-BE49-F238E27FC236}">
                <a16:creationId xmlns:a16="http://schemas.microsoft.com/office/drawing/2014/main" id="{6731BCCD-4871-6594-C0CA-859DBF782A9D}"/>
              </a:ext>
            </a:extLst>
          </p:cNvPr>
          <p:cNvPicPr>
            <a:picLocks noChangeAspect="1"/>
          </p:cNvPicPr>
          <p:nvPr/>
        </p:nvPicPr>
        <p:blipFill>
          <a:blip r:embed="rId2"/>
          <a:stretch>
            <a:fillRect/>
          </a:stretch>
        </p:blipFill>
        <p:spPr>
          <a:xfrm>
            <a:off x="1814946" y="800374"/>
            <a:ext cx="8264003" cy="5578201"/>
          </a:xfrm>
          <a:prstGeom prst="rect">
            <a:avLst/>
          </a:prstGeom>
        </p:spPr>
      </p:pic>
      <p:sp>
        <p:nvSpPr>
          <p:cNvPr id="5" name="Title 1">
            <a:extLst>
              <a:ext uri="{FF2B5EF4-FFF2-40B4-BE49-F238E27FC236}">
                <a16:creationId xmlns:a16="http://schemas.microsoft.com/office/drawing/2014/main" id="{1FF3D2AE-ABF0-FD0C-5E4D-812DAF6A8F45}"/>
              </a:ext>
            </a:extLst>
          </p:cNvPr>
          <p:cNvSpPr txBox="1">
            <a:spLocks/>
          </p:cNvSpPr>
          <p:nvPr/>
        </p:nvSpPr>
        <p:spPr>
          <a:xfrm>
            <a:off x="919119" y="145670"/>
            <a:ext cx="10353762" cy="970450"/>
          </a:xfrm>
          <a:prstGeom prst="rect">
            <a:avLst/>
          </a:prstGeom>
        </p:spPr>
        <p:txBody>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Framework for Reflection on Everyday Life</a:t>
            </a:r>
          </a:p>
        </p:txBody>
      </p:sp>
      <p:sp>
        <p:nvSpPr>
          <p:cNvPr id="3" name="Rectangle 2">
            <a:extLst>
              <a:ext uri="{FF2B5EF4-FFF2-40B4-BE49-F238E27FC236}">
                <a16:creationId xmlns:a16="http://schemas.microsoft.com/office/drawing/2014/main" id="{CA5E7AA7-0C13-915B-FA66-B9235FC9C98A}"/>
              </a:ext>
            </a:extLst>
          </p:cNvPr>
          <p:cNvSpPr/>
          <p:nvPr/>
        </p:nvSpPr>
        <p:spPr>
          <a:xfrm>
            <a:off x="6185043" y="2732926"/>
            <a:ext cx="821932" cy="696074"/>
          </a:xfrm>
          <a:prstGeom prst="rect">
            <a:avLst/>
          </a:prstGeom>
          <a:noFill/>
          <a:ln w="57150">
            <a:solidFill>
              <a:srgbClr val="8930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118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A6FE-1118-D943-C6CA-8137A96A04F9}"/>
              </a:ext>
            </a:extLst>
          </p:cNvPr>
          <p:cNvSpPr>
            <a:spLocks noGrp="1"/>
          </p:cNvSpPr>
          <p:nvPr>
            <p:ph type="title"/>
          </p:nvPr>
        </p:nvSpPr>
        <p:spPr/>
        <p:txBody>
          <a:bodyPr/>
          <a:lstStyle/>
          <a:p>
            <a:r>
              <a:rPr lang="en-US" dirty="0"/>
              <a:t>Study 2 Methodology</a:t>
            </a:r>
          </a:p>
        </p:txBody>
      </p:sp>
      <p:sp>
        <p:nvSpPr>
          <p:cNvPr id="3" name="Content Placeholder 2">
            <a:extLst>
              <a:ext uri="{FF2B5EF4-FFF2-40B4-BE49-F238E27FC236}">
                <a16:creationId xmlns:a16="http://schemas.microsoft.com/office/drawing/2014/main" id="{CB7BE702-A6B1-39E9-4739-3B9226182D21}"/>
              </a:ext>
            </a:extLst>
          </p:cNvPr>
          <p:cNvSpPr>
            <a:spLocks noGrp="1"/>
          </p:cNvSpPr>
          <p:nvPr>
            <p:ph idx="1"/>
          </p:nvPr>
        </p:nvSpPr>
        <p:spPr>
          <a:xfrm>
            <a:off x="913795" y="1835191"/>
            <a:ext cx="10353762" cy="4058751"/>
          </a:xfrm>
        </p:spPr>
        <p:txBody>
          <a:bodyPr>
            <a:normAutofit/>
          </a:bodyPr>
          <a:lstStyle/>
          <a:p>
            <a:pPr marL="36900" indent="0">
              <a:buNone/>
            </a:pPr>
            <a:r>
              <a:rPr lang="en-US" dirty="0"/>
              <a:t>Technology probe deployment</a:t>
            </a:r>
          </a:p>
          <a:p>
            <a:pPr marL="36900" indent="0">
              <a:buNone/>
            </a:pPr>
            <a:endParaRPr lang="en-US" dirty="0"/>
          </a:p>
          <a:p>
            <a:r>
              <a:rPr lang="en-US" dirty="0"/>
              <a:t>Individuals download their transaction data from Mint.com</a:t>
            </a:r>
          </a:p>
          <a:p>
            <a:r>
              <a:rPr lang="en-US" dirty="0"/>
              <a:t>Annotate each transaction with one of the following (discussion point)</a:t>
            </a:r>
          </a:p>
          <a:p>
            <a:pPr lvl="1"/>
            <a:r>
              <a:rPr lang="en-US" dirty="0"/>
              <a:t>Needs satisfied</a:t>
            </a:r>
          </a:p>
          <a:p>
            <a:pPr lvl="1"/>
            <a:r>
              <a:rPr lang="en-US" dirty="0"/>
              <a:t>Self-aspects activated</a:t>
            </a:r>
          </a:p>
          <a:p>
            <a:pPr lvl="1"/>
            <a:r>
              <a:rPr lang="en-US" dirty="0"/>
              <a:t>Values “reified” or “supported”</a:t>
            </a:r>
          </a:p>
          <a:p>
            <a:r>
              <a:rPr lang="en-US" dirty="0"/>
              <a:t>Individuals suggest their “ideal self” spending</a:t>
            </a:r>
          </a:p>
          <a:p>
            <a:r>
              <a:rPr lang="en-US" dirty="0"/>
              <a:t>Data is aggregated and presented to highlight discrepancies between current and ideal self</a:t>
            </a:r>
          </a:p>
        </p:txBody>
      </p:sp>
      <p:sp>
        <p:nvSpPr>
          <p:cNvPr id="4" name="Slide Number Placeholder 3">
            <a:extLst>
              <a:ext uri="{FF2B5EF4-FFF2-40B4-BE49-F238E27FC236}">
                <a16:creationId xmlns:a16="http://schemas.microsoft.com/office/drawing/2014/main" id="{D3B382F0-C73E-4268-D47D-E4E55F2A8592}"/>
              </a:ext>
            </a:extLst>
          </p:cNvPr>
          <p:cNvSpPr>
            <a:spLocks noGrp="1"/>
          </p:cNvSpPr>
          <p:nvPr>
            <p:ph type="sldNum" sz="quarter" idx="12"/>
          </p:nvPr>
        </p:nvSpPr>
        <p:spPr/>
        <p:txBody>
          <a:bodyPr/>
          <a:lstStyle/>
          <a:p>
            <a:fld id="{F835488D-5DA2-45B5-A4A4-7339B26D131D}" type="slidenum">
              <a:rPr lang="en-US" smtClean="0"/>
              <a:t>89</a:t>
            </a:fld>
            <a:endParaRPr lang="en-US"/>
          </a:p>
        </p:txBody>
      </p:sp>
    </p:spTree>
    <p:extLst>
      <p:ext uri="{BB962C8B-B14F-4D97-AF65-F5344CB8AC3E}">
        <p14:creationId xmlns:p14="http://schemas.microsoft.com/office/powerpoint/2010/main" val="369371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fade">
                                      <p:cBhvr>
                                        <p:cTn id="31" dur="500"/>
                                        <p:tgtEl>
                                          <p:spTgt spid="3">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fade">
                                      <p:cBhvr>
                                        <p:cTn id="3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9BC0B-D4E4-503D-411D-26854A59D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8C7672-CCA7-E25F-AF06-F0EDFA3A2F2B}"/>
              </a:ext>
            </a:extLst>
          </p:cNvPr>
          <p:cNvSpPr>
            <a:spLocks noGrp="1"/>
          </p:cNvSpPr>
          <p:nvPr>
            <p:ph type="title"/>
          </p:nvPr>
        </p:nvSpPr>
        <p:spPr>
          <a:xfrm>
            <a:off x="938259" y="339777"/>
            <a:ext cx="10353762" cy="970450"/>
          </a:xfrm>
        </p:spPr>
        <p:txBody>
          <a:bodyPr>
            <a:normAutofit/>
          </a:bodyPr>
          <a:lstStyle/>
          <a:p>
            <a:r>
              <a:rPr lang="en-US" dirty="0"/>
              <a:t>Personal Dream Informatics</a:t>
            </a:r>
          </a:p>
        </p:txBody>
      </p:sp>
      <p:sp>
        <p:nvSpPr>
          <p:cNvPr id="3" name="Content Placeholder 2">
            <a:extLst>
              <a:ext uri="{FF2B5EF4-FFF2-40B4-BE49-F238E27FC236}">
                <a16:creationId xmlns:a16="http://schemas.microsoft.com/office/drawing/2014/main" id="{2096EC7A-67A9-3394-004D-DE2CCAD3BAC3}"/>
              </a:ext>
            </a:extLst>
          </p:cNvPr>
          <p:cNvSpPr>
            <a:spLocks noGrp="1"/>
          </p:cNvSpPr>
          <p:nvPr>
            <p:ph idx="1"/>
          </p:nvPr>
        </p:nvSpPr>
        <p:spPr>
          <a:xfrm>
            <a:off x="703932" y="1567557"/>
            <a:ext cx="10353762" cy="4058751"/>
          </a:xfrm>
        </p:spPr>
        <p:txBody>
          <a:bodyPr/>
          <a:lstStyle/>
          <a:p>
            <a:r>
              <a:rPr lang="en-US" dirty="0"/>
              <a:t>Applying system dynamics to study personal information systems of dreaming</a:t>
            </a:r>
          </a:p>
          <a:p>
            <a:r>
              <a:rPr lang="en-US" dirty="0"/>
              <a:t>Full paper published in CHI 2022</a:t>
            </a:r>
          </a:p>
          <a:p>
            <a:endParaRPr lang="en-US" dirty="0"/>
          </a:p>
          <a:p>
            <a:endParaRPr lang="en-US" dirty="0"/>
          </a:p>
          <a:p>
            <a:pPr marL="36900" indent="0">
              <a:buNone/>
            </a:pPr>
            <a:endParaRPr lang="en-US" dirty="0"/>
          </a:p>
        </p:txBody>
      </p:sp>
      <p:sp>
        <p:nvSpPr>
          <p:cNvPr id="4" name="Slide Number Placeholder 3">
            <a:extLst>
              <a:ext uri="{FF2B5EF4-FFF2-40B4-BE49-F238E27FC236}">
                <a16:creationId xmlns:a16="http://schemas.microsoft.com/office/drawing/2014/main" id="{28D47CFF-F7CC-3B41-DD6E-3F037DF8734A}"/>
              </a:ext>
            </a:extLst>
          </p:cNvPr>
          <p:cNvSpPr>
            <a:spLocks noGrp="1"/>
          </p:cNvSpPr>
          <p:nvPr>
            <p:ph type="sldNum" sz="quarter" idx="12"/>
          </p:nvPr>
        </p:nvSpPr>
        <p:spPr/>
        <p:txBody>
          <a:bodyPr/>
          <a:lstStyle/>
          <a:p>
            <a:fld id="{F835488D-5DA2-45B5-A4A4-7339B26D131D}" type="slidenum">
              <a:rPr lang="en-US" smtClean="0"/>
              <a:t>9</a:t>
            </a:fld>
            <a:endParaRPr lang="en-US"/>
          </a:p>
        </p:txBody>
      </p:sp>
      <p:pic>
        <p:nvPicPr>
          <p:cNvPr id="5" name="Picture 4">
            <a:extLst>
              <a:ext uri="{FF2B5EF4-FFF2-40B4-BE49-F238E27FC236}">
                <a16:creationId xmlns:a16="http://schemas.microsoft.com/office/drawing/2014/main" id="{CB9A5B3C-D981-EFE3-D44E-AF2AE086D566}"/>
              </a:ext>
            </a:extLst>
          </p:cNvPr>
          <p:cNvPicPr>
            <a:picLocks noChangeAspect="1"/>
          </p:cNvPicPr>
          <p:nvPr/>
        </p:nvPicPr>
        <p:blipFill>
          <a:blip r:embed="rId3"/>
          <a:stretch>
            <a:fillRect/>
          </a:stretch>
        </p:blipFill>
        <p:spPr>
          <a:xfrm>
            <a:off x="453492" y="2923081"/>
            <a:ext cx="4721367" cy="3455493"/>
          </a:xfrm>
          <a:prstGeom prst="rect">
            <a:avLst/>
          </a:prstGeom>
        </p:spPr>
      </p:pic>
      <p:pic>
        <p:nvPicPr>
          <p:cNvPr id="6" name="Picture 5">
            <a:extLst>
              <a:ext uri="{FF2B5EF4-FFF2-40B4-BE49-F238E27FC236}">
                <a16:creationId xmlns:a16="http://schemas.microsoft.com/office/drawing/2014/main" id="{DBDB6094-E17A-8481-637C-9BED3EF53DAD}"/>
              </a:ext>
            </a:extLst>
          </p:cNvPr>
          <p:cNvPicPr>
            <a:picLocks noChangeAspect="1"/>
          </p:cNvPicPr>
          <p:nvPr/>
        </p:nvPicPr>
        <p:blipFill>
          <a:blip r:embed="rId4"/>
          <a:stretch>
            <a:fillRect/>
          </a:stretch>
        </p:blipFill>
        <p:spPr>
          <a:xfrm>
            <a:off x="5301002" y="2119650"/>
            <a:ext cx="6814279" cy="4258924"/>
          </a:xfrm>
          <a:prstGeom prst="rect">
            <a:avLst/>
          </a:prstGeom>
        </p:spPr>
      </p:pic>
    </p:spTree>
    <p:extLst>
      <p:ext uri="{BB962C8B-B14F-4D97-AF65-F5344CB8AC3E}">
        <p14:creationId xmlns:p14="http://schemas.microsoft.com/office/powerpoint/2010/main" val="5658624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A6FE-1118-D943-C6CA-8137A96A04F9}"/>
              </a:ext>
            </a:extLst>
          </p:cNvPr>
          <p:cNvSpPr>
            <a:spLocks noGrp="1"/>
          </p:cNvSpPr>
          <p:nvPr>
            <p:ph type="title"/>
          </p:nvPr>
        </p:nvSpPr>
        <p:spPr/>
        <p:txBody>
          <a:bodyPr/>
          <a:lstStyle/>
          <a:p>
            <a:r>
              <a:rPr lang="en-US" dirty="0"/>
              <a:t>Study Details</a:t>
            </a:r>
          </a:p>
        </p:txBody>
      </p:sp>
      <p:sp>
        <p:nvSpPr>
          <p:cNvPr id="3" name="Content Placeholder 2">
            <a:extLst>
              <a:ext uri="{FF2B5EF4-FFF2-40B4-BE49-F238E27FC236}">
                <a16:creationId xmlns:a16="http://schemas.microsoft.com/office/drawing/2014/main" id="{CB7BE702-A6B1-39E9-4739-3B9226182D21}"/>
              </a:ext>
            </a:extLst>
          </p:cNvPr>
          <p:cNvSpPr>
            <a:spLocks noGrp="1"/>
          </p:cNvSpPr>
          <p:nvPr>
            <p:ph idx="1"/>
          </p:nvPr>
        </p:nvSpPr>
        <p:spPr>
          <a:xfrm>
            <a:off x="913795" y="1835191"/>
            <a:ext cx="10353762" cy="4058751"/>
          </a:xfrm>
        </p:spPr>
        <p:txBody>
          <a:bodyPr>
            <a:normAutofit/>
          </a:bodyPr>
          <a:lstStyle/>
          <a:p>
            <a:r>
              <a:rPr lang="en-US" dirty="0"/>
              <a:t>Recruit 10-15 users of Mint.com</a:t>
            </a:r>
          </a:p>
          <a:p>
            <a:pPr lvl="1"/>
            <a:r>
              <a:rPr lang="en-US" dirty="0"/>
              <a:t>They will already have financial data available</a:t>
            </a:r>
          </a:p>
          <a:p>
            <a:pPr marL="36900" indent="0">
              <a:buNone/>
            </a:pPr>
            <a:endParaRPr lang="en-US" dirty="0"/>
          </a:p>
          <a:p>
            <a:pPr marL="494100" indent="-457200">
              <a:buAutoNum type="arabicPeriod"/>
            </a:pPr>
            <a:r>
              <a:rPr lang="en-US" dirty="0"/>
              <a:t>Download data and complete a “screening” to ensure it’s an accurate record of spending</a:t>
            </a:r>
          </a:p>
          <a:p>
            <a:pPr marL="494100" indent="-457200">
              <a:buAutoNum type="arabicPeriod"/>
            </a:pPr>
            <a:r>
              <a:rPr lang="en-US" dirty="0"/>
              <a:t>Perform the self-aspect elicitation exercise (or a values survey instrument)</a:t>
            </a:r>
          </a:p>
          <a:p>
            <a:pPr marL="494100" indent="-457200">
              <a:buAutoNum type="arabicPeriod"/>
            </a:pPr>
            <a:r>
              <a:rPr lang="en-US" dirty="0"/>
              <a:t>Annotate each transaction</a:t>
            </a:r>
          </a:p>
          <a:p>
            <a:pPr marL="494100" indent="-457200">
              <a:buAutoNum type="arabicPeriod"/>
            </a:pPr>
            <a:r>
              <a:rPr lang="en-US" dirty="0"/>
              <a:t>Construct the “ideal self” by assigning percentages of budget to different needs/values/aspects</a:t>
            </a:r>
          </a:p>
          <a:p>
            <a:pPr marL="494100" indent="-457200">
              <a:buAutoNum type="arabicPeriod"/>
            </a:pPr>
            <a:r>
              <a:rPr lang="en-US" dirty="0"/>
              <a:t>View visualizations and share insights</a:t>
            </a:r>
          </a:p>
        </p:txBody>
      </p:sp>
      <p:sp>
        <p:nvSpPr>
          <p:cNvPr id="4" name="Slide Number Placeholder 3">
            <a:extLst>
              <a:ext uri="{FF2B5EF4-FFF2-40B4-BE49-F238E27FC236}">
                <a16:creationId xmlns:a16="http://schemas.microsoft.com/office/drawing/2014/main" id="{D3B382F0-C73E-4268-D47D-E4E55F2A8592}"/>
              </a:ext>
            </a:extLst>
          </p:cNvPr>
          <p:cNvSpPr>
            <a:spLocks noGrp="1"/>
          </p:cNvSpPr>
          <p:nvPr>
            <p:ph type="sldNum" sz="quarter" idx="12"/>
          </p:nvPr>
        </p:nvSpPr>
        <p:spPr/>
        <p:txBody>
          <a:bodyPr/>
          <a:lstStyle/>
          <a:p>
            <a:fld id="{F835488D-5DA2-45B5-A4A4-7339B26D131D}" type="slidenum">
              <a:rPr lang="en-US" smtClean="0"/>
              <a:t>90</a:t>
            </a:fld>
            <a:endParaRPr lang="en-US"/>
          </a:p>
        </p:txBody>
      </p:sp>
    </p:spTree>
    <p:extLst>
      <p:ext uri="{BB962C8B-B14F-4D97-AF65-F5344CB8AC3E}">
        <p14:creationId xmlns:p14="http://schemas.microsoft.com/office/powerpoint/2010/main" val="50988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D52D-099F-E11F-DC24-7FF3D4E04BB7}"/>
              </a:ext>
            </a:extLst>
          </p:cNvPr>
          <p:cNvSpPr>
            <a:spLocks noGrp="1"/>
          </p:cNvSpPr>
          <p:nvPr>
            <p:ph type="title"/>
          </p:nvPr>
        </p:nvSpPr>
        <p:spPr/>
        <p:txBody>
          <a:bodyPr/>
          <a:lstStyle/>
          <a:p>
            <a:r>
              <a:rPr lang="en-US" dirty="0"/>
              <a:t>Self-Aspect Elicitation</a:t>
            </a:r>
          </a:p>
        </p:txBody>
      </p:sp>
      <p:sp>
        <p:nvSpPr>
          <p:cNvPr id="3" name="Slide Number Placeholder 2">
            <a:extLst>
              <a:ext uri="{FF2B5EF4-FFF2-40B4-BE49-F238E27FC236}">
                <a16:creationId xmlns:a16="http://schemas.microsoft.com/office/drawing/2014/main" id="{9C76AF37-211E-5138-2014-111EF0F2CFDB}"/>
              </a:ext>
            </a:extLst>
          </p:cNvPr>
          <p:cNvSpPr>
            <a:spLocks noGrp="1"/>
          </p:cNvSpPr>
          <p:nvPr>
            <p:ph type="sldNum" sz="quarter" idx="12"/>
          </p:nvPr>
        </p:nvSpPr>
        <p:spPr/>
        <p:txBody>
          <a:bodyPr/>
          <a:lstStyle/>
          <a:p>
            <a:fld id="{F835488D-5DA2-45B5-A4A4-7339B26D131D}" type="slidenum">
              <a:rPr lang="en-US" smtClean="0"/>
              <a:t>91</a:t>
            </a:fld>
            <a:endParaRPr lang="en-US"/>
          </a:p>
        </p:txBody>
      </p:sp>
      <p:pic>
        <p:nvPicPr>
          <p:cNvPr id="5" name="Picture 4">
            <a:extLst>
              <a:ext uri="{FF2B5EF4-FFF2-40B4-BE49-F238E27FC236}">
                <a16:creationId xmlns:a16="http://schemas.microsoft.com/office/drawing/2014/main" id="{4CB52DF1-8442-336A-5F74-9A44DEBA06A7}"/>
              </a:ext>
            </a:extLst>
          </p:cNvPr>
          <p:cNvPicPr>
            <a:picLocks noChangeAspect="1"/>
          </p:cNvPicPr>
          <p:nvPr/>
        </p:nvPicPr>
        <p:blipFill>
          <a:blip r:embed="rId2"/>
          <a:stretch>
            <a:fillRect/>
          </a:stretch>
        </p:blipFill>
        <p:spPr>
          <a:xfrm>
            <a:off x="1536512" y="1861272"/>
            <a:ext cx="9230805" cy="4880748"/>
          </a:xfrm>
          <a:prstGeom prst="rect">
            <a:avLst/>
          </a:prstGeom>
        </p:spPr>
      </p:pic>
    </p:spTree>
    <p:extLst>
      <p:ext uri="{BB962C8B-B14F-4D97-AF65-F5344CB8AC3E}">
        <p14:creationId xmlns:p14="http://schemas.microsoft.com/office/powerpoint/2010/main" val="28959092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8D52D-099F-E11F-DC24-7FF3D4E04BB7}"/>
              </a:ext>
            </a:extLst>
          </p:cNvPr>
          <p:cNvSpPr>
            <a:spLocks noGrp="1"/>
          </p:cNvSpPr>
          <p:nvPr>
            <p:ph type="title"/>
          </p:nvPr>
        </p:nvSpPr>
        <p:spPr>
          <a:xfrm>
            <a:off x="919119" y="0"/>
            <a:ext cx="10353762" cy="970450"/>
          </a:xfrm>
        </p:spPr>
        <p:txBody>
          <a:bodyPr/>
          <a:lstStyle/>
          <a:p>
            <a:r>
              <a:rPr lang="en-US" dirty="0"/>
              <a:t>Annotate Transactions</a:t>
            </a:r>
          </a:p>
        </p:txBody>
      </p:sp>
      <p:sp>
        <p:nvSpPr>
          <p:cNvPr id="3" name="Slide Number Placeholder 2">
            <a:extLst>
              <a:ext uri="{FF2B5EF4-FFF2-40B4-BE49-F238E27FC236}">
                <a16:creationId xmlns:a16="http://schemas.microsoft.com/office/drawing/2014/main" id="{9C76AF37-211E-5138-2014-111EF0F2CFDB}"/>
              </a:ext>
            </a:extLst>
          </p:cNvPr>
          <p:cNvSpPr>
            <a:spLocks noGrp="1"/>
          </p:cNvSpPr>
          <p:nvPr>
            <p:ph type="sldNum" sz="quarter" idx="12"/>
          </p:nvPr>
        </p:nvSpPr>
        <p:spPr/>
        <p:txBody>
          <a:bodyPr/>
          <a:lstStyle/>
          <a:p>
            <a:fld id="{F835488D-5DA2-45B5-A4A4-7339B26D131D}" type="slidenum">
              <a:rPr lang="en-US" smtClean="0"/>
              <a:t>92</a:t>
            </a:fld>
            <a:endParaRPr lang="en-US"/>
          </a:p>
        </p:txBody>
      </p:sp>
      <p:pic>
        <p:nvPicPr>
          <p:cNvPr id="6" name="Picture 5">
            <a:extLst>
              <a:ext uri="{FF2B5EF4-FFF2-40B4-BE49-F238E27FC236}">
                <a16:creationId xmlns:a16="http://schemas.microsoft.com/office/drawing/2014/main" id="{9E7853FC-30FA-C27B-CF59-C4C08F2B9E12}"/>
              </a:ext>
            </a:extLst>
          </p:cNvPr>
          <p:cNvPicPr>
            <a:picLocks noChangeAspect="1"/>
          </p:cNvPicPr>
          <p:nvPr/>
        </p:nvPicPr>
        <p:blipFill>
          <a:blip r:embed="rId2"/>
          <a:stretch>
            <a:fillRect/>
          </a:stretch>
        </p:blipFill>
        <p:spPr>
          <a:xfrm>
            <a:off x="3008261" y="970450"/>
            <a:ext cx="5858337" cy="5655577"/>
          </a:xfrm>
          <a:prstGeom prst="rect">
            <a:avLst/>
          </a:prstGeom>
        </p:spPr>
      </p:pic>
    </p:spTree>
    <p:extLst>
      <p:ext uri="{BB962C8B-B14F-4D97-AF65-F5344CB8AC3E}">
        <p14:creationId xmlns:p14="http://schemas.microsoft.com/office/powerpoint/2010/main" val="2341743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AF0C-BB03-FF05-4EAF-3C22685DB940}"/>
              </a:ext>
            </a:extLst>
          </p:cNvPr>
          <p:cNvSpPr>
            <a:spLocks noGrp="1"/>
          </p:cNvSpPr>
          <p:nvPr>
            <p:ph type="title"/>
          </p:nvPr>
        </p:nvSpPr>
        <p:spPr/>
        <p:txBody>
          <a:bodyPr/>
          <a:lstStyle/>
          <a:p>
            <a:r>
              <a:rPr lang="en-US" dirty="0"/>
              <a:t>Construct “Ideal Self”</a:t>
            </a:r>
          </a:p>
        </p:txBody>
      </p:sp>
      <p:sp>
        <p:nvSpPr>
          <p:cNvPr id="3" name="Slide Number Placeholder 2">
            <a:extLst>
              <a:ext uri="{FF2B5EF4-FFF2-40B4-BE49-F238E27FC236}">
                <a16:creationId xmlns:a16="http://schemas.microsoft.com/office/drawing/2014/main" id="{C4807F26-F4BF-94C9-3166-FC9438ABB6E8}"/>
              </a:ext>
            </a:extLst>
          </p:cNvPr>
          <p:cNvSpPr>
            <a:spLocks noGrp="1"/>
          </p:cNvSpPr>
          <p:nvPr>
            <p:ph type="sldNum" sz="quarter" idx="12"/>
          </p:nvPr>
        </p:nvSpPr>
        <p:spPr/>
        <p:txBody>
          <a:bodyPr/>
          <a:lstStyle/>
          <a:p>
            <a:fld id="{F835488D-5DA2-45B5-A4A4-7339B26D131D}" type="slidenum">
              <a:rPr lang="en-US" smtClean="0"/>
              <a:t>93</a:t>
            </a:fld>
            <a:endParaRPr lang="en-US"/>
          </a:p>
        </p:txBody>
      </p:sp>
      <p:pic>
        <p:nvPicPr>
          <p:cNvPr id="5" name="Picture 4">
            <a:extLst>
              <a:ext uri="{FF2B5EF4-FFF2-40B4-BE49-F238E27FC236}">
                <a16:creationId xmlns:a16="http://schemas.microsoft.com/office/drawing/2014/main" id="{01C7C8A1-1DF2-C190-D87E-8C007EB01A8D}"/>
              </a:ext>
            </a:extLst>
          </p:cNvPr>
          <p:cNvPicPr>
            <a:picLocks noChangeAspect="1"/>
          </p:cNvPicPr>
          <p:nvPr/>
        </p:nvPicPr>
        <p:blipFill>
          <a:blip r:embed="rId2"/>
          <a:stretch>
            <a:fillRect/>
          </a:stretch>
        </p:blipFill>
        <p:spPr>
          <a:xfrm>
            <a:off x="1796047" y="2000176"/>
            <a:ext cx="8737338" cy="4378399"/>
          </a:xfrm>
          <a:prstGeom prst="rect">
            <a:avLst/>
          </a:prstGeom>
        </p:spPr>
      </p:pic>
    </p:spTree>
    <p:extLst>
      <p:ext uri="{BB962C8B-B14F-4D97-AF65-F5344CB8AC3E}">
        <p14:creationId xmlns:p14="http://schemas.microsoft.com/office/powerpoint/2010/main" val="129069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5311B-E992-47C5-62E7-9BC4A08AEF4A}"/>
              </a:ext>
            </a:extLst>
          </p:cNvPr>
          <p:cNvSpPr>
            <a:spLocks noGrp="1"/>
          </p:cNvSpPr>
          <p:nvPr>
            <p:ph type="title"/>
          </p:nvPr>
        </p:nvSpPr>
        <p:spPr>
          <a:xfrm>
            <a:off x="919119" y="219182"/>
            <a:ext cx="10353762" cy="970450"/>
          </a:xfrm>
        </p:spPr>
        <p:txBody>
          <a:bodyPr/>
          <a:lstStyle/>
          <a:p>
            <a:r>
              <a:rPr lang="en-US" dirty="0"/>
              <a:t>Visualize Results</a:t>
            </a:r>
          </a:p>
        </p:txBody>
      </p:sp>
      <p:sp>
        <p:nvSpPr>
          <p:cNvPr id="3" name="Slide Number Placeholder 2">
            <a:extLst>
              <a:ext uri="{FF2B5EF4-FFF2-40B4-BE49-F238E27FC236}">
                <a16:creationId xmlns:a16="http://schemas.microsoft.com/office/drawing/2014/main" id="{25F3D301-817E-A98E-BBF1-F41866CDCBE8}"/>
              </a:ext>
            </a:extLst>
          </p:cNvPr>
          <p:cNvSpPr>
            <a:spLocks noGrp="1"/>
          </p:cNvSpPr>
          <p:nvPr>
            <p:ph type="sldNum" sz="quarter" idx="12"/>
          </p:nvPr>
        </p:nvSpPr>
        <p:spPr/>
        <p:txBody>
          <a:bodyPr/>
          <a:lstStyle/>
          <a:p>
            <a:fld id="{F835488D-5DA2-45B5-A4A4-7339B26D131D}" type="slidenum">
              <a:rPr lang="en-US" smtClean="0"/>
              <a:t>94</a:t>
            </a:fld>
            <a:endParaRPr lang="en-US"/>
          </a:p>
        </p:txBody>
      </p:sp>
      <p:pic>
        <p:nvPicPr>
          <p:cNvPr id="5" name="Picture 4">
            <a:extLst>
              <a:ext uri="{FF2B5EF4-FFF2-40B4-BE49-F238E27FC236}">
                <a16:creationId xmlns:a16="http://schemas.microsoft.com/office/drawing/2014/main" id="{C02BD569-57CB-711C-50E9-E669817B46D9}"/>
              </a:ext>
            </a:extLst>
          </p:cNvPr>
          <p:cNvPicPr>
            <a:picLocks noChangeAspect="1"/>
          </p:cNvPicPr>
          <p:nvPr/>
        </p:nvPicPr>
        <p:blipFill>
          <a:blip r:embed="rId2"/>
          <a:stretch>
            <a:fillRect/>
          </a:stretch>
        </p:blipFill>
        <p:spPr>
          <a:xfrm>
            <a:off x="3328458" y="1189632"/>
            <a:ext cx="5535083" cy="5186086"/>
          </a:xfrm>
          <a:prstGeom prst="rect">
            <a:avLst/>
          </a:prstGeom>
        </p:spPr>
      </p:pic>
    </p:spTree>
    <p:extLst>
      <p:ext uri="{BB962C8B-B14F-4D97-AF65-F5344CB8AC3E}">
        <p14:creationId xmlns:p14="http://schemas.microsoft.com/office/powerpoint/2010/main" val="419476872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A6FE-1118-D943-C6CA-8137A96A04F9}"/>
              </a:ext>
            </a:extLst>
          </p:cNvPr>
          <p:cNvSpPr>
            <a:spLocks noGrp="1"/>
          </p:cNvSpPr>
          <p:nvPr>
            <p:ph type="title"/>
          </p:nvPr>
        </p:nvSpPr>
        <p:spPr/>
        <p:txBody>
          <a:bodyPr/>
          <a:lstStyle/>
          <a:p>
            <a:r>
              <a:rPr lang="en-US" dirty="0"/>
              <a:t>Study Details</a:t>
            </a:r>
          </a:p>
        </p:txBody>
      </p:sp>
      <p:sp>
        <p:nvSpPr>
          <p:cNvPr id="3" name="Content Placeholder 2">
            <a:extLst>
              <a:ext uri="{FF2B5EF4-FFF2-40B4-BE49-F238E27FC236}">
                <a16:creationId xmlns:a16="http://schemas.microsoft.com/office/drawing/2014/main" id="{CB7BE702-A6B1-39E9-4739-3B9226182D21}"/>
              </a:ext>
            </a:extLst>
          </p:cNvPr>
          <p:cNvSpPr>
            <a:spLocks noGrp="1"/>
          </p:cNvSpPr>
          <p:nvPr>
            <p:ph idx="1"/>
          </p:nvPr>
        </p:nvSpPr>
        <p:spPr>
          <a:xfrm>
            <a:off x="913795" y="1835191"/>
            <a:ext cx="10353762" cy="4058751"/>
          </a:xfrm>
        </p:spPr>
        <p:txBody>
          <a:bodyPr>
            <a:normAutofit/>
          </a:bodyPr>
          <a:lstStyle/>
          <a:p>
            <a:r>
              <a:rPr lang="en-US" dirty="0"/>
              <a:t>Participants do this for 2 concurrent months</a:t>
            </a:r>
          </a:p>
          <a:p>
            <a:r>
              <a:rPr lang="en-US" dirty="0"/>
              <a:t>First time, think-aloud study to understand how they think about annotating transactions</a:t>
            </a:r>
          </a:p>
          <a:p>
            <a:r>
              <a:rPr lang="en-US" dirty="0"/>
              <a:t>Look at data to check for evidence of change </a:t>
            </a:r>
          </a:p>
          <a:p>
            <a:pPr lvl="1"/>
            <a:r>
              <a:rPr lang="en-US" dirty="0"/>
              <a:t>% change in spending across need/self-aspect categories from month to month</a:t>
            </a:r>
          </a:p>
          <a:p>
            <a:pPr lvl="1"/>
            <a:r>
              <a:rPr lang="en-US" dirty="0"/>
              <a:t>% change in built-in Mint categories from month to month</a:t>
            </a:r>
          </a:p>
          <a:p>
            <a:pPr lvl="1"/>
            <a:r>
              <a:rPr lang="en-US" dirty="0"/>
              <a:t>This might be infeasible for the study</a:t>
            </a:r>
          </a:p>
          <a:p>
            <a:pPr lvl="1"/>
            <a:endParaRPr lang="en-US" dirty="0"/>
          </a:p>
        </p:txBody>
      </p:sp>
      <p:sp>
        <p:nvSpPr>
          <p:cNvPr id="4" name="Slide Number Placeholder 3">
            <a:extLst>
              <a:ext uri="{FF2B5EF4-FFF2-40B4-BE49-F238E27FC236}">
                <a16:creationId xmlns:a16="http://schemas.microsoft.com/office/drawing/2014/main" id="{D3B382F0-C73E-4268-D47D-E4E55F2A8592}"/>
              </a:ext>
            </a:extLst>
          </p:cNvPr>
          <p:cNvSpPr>
            <a:spLocks noGrp="1"/>
          </p:cNvSpPr>
          <p:nvPr>
            <p:ph type="sldNum" sz="quarter" idx="12"/>
          </p:nvPr>
        </p:nvSpPr>
        <p:spPr/>
        <p:txBody>
          <a:bodyPr/>
          <a:lstStyle/>
          <a:p>
            <a:fld id="{F835488D-5DA2-45B5-A4A4-7339B26D131D}" type="slidenum">
              <a:rPr lang="en-US" smtClean="0"/>
              <a:t>95</a:t>
            </a:fld>
            <a:endParaRPr lang="en-US"/>
          </a:p>
        </p:txBody>
      </p:sp>
    </p:spTree>
    <p:extLst>
      <p:ext uri="{BB962C8B-B14F-4D97-AF65-F5344CB8AC3E}">
        <p14:creationId xmlns:p14="http://schemas.microsoft.com/office/powerpoint/2010/main" val="55752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EA6FE-1118-D943-C6CA-8137A96A04F9}"/>
              </a:ext>
            </a:extLst>
          </p:cNvPr>
          <p:cNvSpPr>
            <a:spLocks noGrp="1"/>
          </p:cNvSpPr>
          <p:nvPr>
            <p:ph type="title"/>
          </p:nvPr>
        </p:nvSpPr>
        <p:spPr/>
        <p:txBody>
          <a:bodyPr/>
          <a:lstStyle/>
          <a:p>
            <a:r>
              <a:rPr lang="en-US" dirty="0"/>
              <a:t>Publication Details</a:t>
            </a:r>
          </a:p>
        </p:txBody>
      </p:sp>
      <p:sp>
        <p:nvSpPr>
          <p:cNvPr id="3" name="Content Placeholder 2">
            <a:extLst>
              <a:ext uri="{FF2B5EF4-FFF2-40B4-BE49-F238E27FC236}">
                <a16:creationId xmlns:a16="http://schemas.microsoft.com/office/drawing/2014/main" id="{CB7BE702-A6B1-39E9-4739-3B9226182D21}"/>
              </a:ext>
            </a:extLst>
          </p:cNvPr>
          <p:cNvSpPr>
            <a:spLocks noGrp="1"/>
          </p:cNvSpPr>
          <p:nvPr>
            <p:ph idx="1"/>
          </p:nvPr>
        </p:nvSpPr>
        <p:spPr>
          <a:xfrm>
            <a:off x="913795" y="1835191"/>
            <a:ext cx="10353762" cy="4058751"/>
          </a:xfrm>
        </p:spPr>
        <p:txBody>
          <a:bodyPr>
            <a:normAutofit lnSpcReduction="10000"/>
          </a:bodyPr>
          <a:lstStyle/>
          <a:p>
            <a:r>
              <a:rPr lang="en-US" dirty="0"/>
              <a:t>Findings focused around the think-aloud portion of understanding how individuals reflect on their financial transactions</a:t>
            </a:r>
          </a:p>
          <a:p>
            <a:r>
              <a:rPr lang="en-US" dirty="0"/>
              <a:t>Also include design recommendations for personal informatics systems for finances</a:t>
            </a:r>
          </a:p>
          <a:p>
            <a:r>
              <a:rPr lang="en-US" dirty="0"/>
              <a:t>May consider anonymizing transactions in a way that would allow for publication of annotated transactions</a:t>
            </a:r>
          </a:p>
          <a:p>
            <a:pPr lvl="1"/>
            <a:r>
              <a:rPr lang="en-US" dirty="0"/>
              <a:t>Use categories</a:t>
            </a:r>
          </a:p>
          <a:p>
            <a:pPr lvl="1"/>
            <a:r>
              <a:rPr lang="en-US" dirty="0"/>
              <a:t>Generalize spending to $10 increments</a:t>
            </a:r>
          </a:p>
          <a:p>
            <a:endParaRPr lang="en-US" dirty="0"/>
          </a:p>
          <a:p>
            <a:endParaRPr lang="en-US" dirty="0"/>
          </a:p>
          <a:p>
            <a:pPr marL="36900" indent="0">
              <a:buNone/>
            </a:pPr>
            <a:r>
              <a:rPr lang="en-US" dirty="0"/>
              <a:t>Intended publication venue: CHI 2023, or DIS 2024</a:t>
            </a:r>
          </a:p>
          <a:p>
            <a:pPr lvl="1"/>
            <a:endParaRPr lang="en-US" dirty="0"/>
          </a:p>
        </p:txBody>
      </p:sp>
      <p:sp>
        <p:nvSpPr>
          <p:cNvPr id="4" name="Slide Number Placeholder 3">
            <a:extLst>
              <a:ext uri="{FF2B5EF4-FFF2-40B4-BE49-F238E27FC236}">
                <a16:creationId xmlns:a16="http://schemas.microsoft.com/office/drawing/2014/main" id="{D3B382F0-C73E-4268-D47D-E4E55F2A8592}"/>
              </a:ext>
            </a:extLst>
          </p:cNvPr>
          <p:cNvSpPr>
            <a:spLocks noGrp="1"/>
          </p:cNvSpPr>
          <p:nvPr>
            <p:ph type="sldNum" sz="quarter" idx="12"/>
          </p:nvPr>
        </p:nvSpPr>
        <p:spPr/>
        <p:txBody>
          <a:bodyPr/>
          <a:lstStyle/>
          <a:p>
            <a:fld id="{F835488D-5DA2-45B5-A4A4-7339B26D131D}" type="slidenum">
              <a:rPr lang="en-US" smtClean="0"/>
              <a:t>96</a:t>
            </a:fld>
            <a:endParaRPr lang="en-US"/>
          </a:p>
        </p:txBody>
      </p:sp>
    </p:spTree>
    <p:extLst>
      <p:ext uri="{BB962C8B-B14F-4D97-AF65-F5344CB8AC3E}">
        <p14:creationId xmlns:p14="http://schemas.microsoft.com/office/powerpoint/2010/main" val="386182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Open Questions for Discussion</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a:xfrm>
            <a:off x="913795" y="1732449"/>
            <a:ext cx="10353762" cy="4801915"/>
          </a:xfrm>
        </p:spPr>
        <p:txBody>
          <a:bodyPr>
            <a:normAutofit/>
          </a:bodyPr>
          <a:lstStyle/>
          <a:p>
            <a:r>
              <a:rPr lang="en-US" dirty="0"/>
              <a:t>I am debating between having individuals annotate their financial transactions with one (or more) of the following:</a:t>
            </a:r>
          </a:p>
          <a:p>
            <a:pPr lvl="1"/>
            <a:r>
              <a:rPr lang="en-US" dirty="0"/>
              <a:t>Values (from the Rokeach Value Survey or SVS)</a:t>
            </a:r>
          </a:p>
          <a:p>
            <a:pPr lvl="1"/>
            <a:r>
              <a:rPr lang="en-US" dirty="0"/>
              <a:t>Self-aspects (requires having participants complete the self-aspect elicitation activity)</a:t>
            </a:r>
          </a:p>
          <a:p>
            <a:pPr lvl="1"/>
            <a:r>
              <a:rPr lang="en-US" dirty="0"/>
              <a:t>Needs satisfied (Max-</a:t>
            </a:r>
            <a:r>
              <a:rPr lang="en-US" dirty="0" err="1"/>
              <a:t>Neef's</a:t>
            </a:r>
            <a:r>
              <a:rPr lang="en-US" dirty="0"/>
              <a:t> theory, or self-determination theory)</a:t>
            </a:r>
          </a:p>
          <a:p>
            <a:r>
              <a:rPr lang="en-US" dirty="0"/>
              <a:t>For the study design, I am thinking about a pre-post study, to see if the exercise has any resulting change in spending habits. The conclusions will likely be more qualitative than quantitative, given the smaller sample size and likely high variance in spending patterns across individuals. </a:t>
            </a:r>
          </a:p>
          <a:p>
            <a:r>
              <a:rPr lang="en-US" dirty="0"/>
              <a:t>I am generally struggling with representing the many-to-many relationship between "need satisfied" (or "value reified" or "self-aspect activated") and "money spent." For example, saying that one spent 40% of their money on "freedom" could hide the fact that part of the 40% also likely reified other values/self-aspects/needs.</a:t>
            </a:r>
          </a:p>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97</a:t>
            </a:fld>
            <a:endParaRPr lang="en-US"/>
          </a:p>
        </p:txBody>
      </p:sp>
    </p:spTree>
    <p:extLst>
      <p:ext uri="{BB962C8B-B14F-4D97-AF65-F5344CB8AC3E}">
        <p14:creationId xmlns:p14="http://schemas.microsoft.com/office/powerpoint/2010/main" val="17987556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C4639FFE-975B-458F-BB7A-FC3B0CF3EBDE}"/>
              </a:ext>
            </a:extLst>
          </p:cNvPr>
          <p:cNvSpPr/>
          <p:nvPr/>
        </p:nvSpPr>
        <p:spPr>
          <a:xfrm>
            <a:off x="146482" y="1698796"/>
            <a:ext cx="7328515" cy="3460407"/>
          </a:xfrm>
          <a:prstGeom prst="ellipse">
            <a:avLst/>
          </a:prstGeom>
          <a:solidFill>
            <a:srgbClr val="1C158C"/>
          </a:solidFill>
          <a:ln>
            <a:solidFill>
              <a:srgbClr val="1C1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angal" panose="02040503050203030202" pitchFamily="18" charset="0"/>
                <a:cs typeface="Mangal" panose="02040503050203030202" pitchFamily="18" charset="0"/>
              </a:rPr>
              <a:t>Value-Aligning Personal Informatics</a:t>
            </a:r>
          </a:p>
        </p:txBody>
      </p:sp>
      <p:sp>
        <p:nvSpPr>
          <p:cNvPr id="3" name="Oval 2">
            <a:extLst>
              <a:ext uri="{FF2B5EF4-FFF2-40B4-BE49-F238E27FC236}">
                <a16:creationId xmlns:a16="http://schemas.microsoft.com/office/drawing/2014/main" id="{E307AA35-04CE-4A18-AAD7-6B63BB732C79}"/>
              </a:ext>
            </a:extLst>
          </p:cNvPr>
          <p:cNvSpPr/>
          <p:nvPr/>
        </p:nvSpPr>
        <p:spPr>
          <a:xfrm>
            <a:off x="2496106" y="181133"/>
            <a:ext cx="3023118" cy="1343608"/>
          </a:xfrm>
          <a:prstGeom prst="ellipse">
            <a:avLst/>
          </a:prstGeom>
          <a:solidFill>
            <a:srgbClr val="003FA2"/>
          </a:solidFill>
          <a:ln>
            <a:solidFill>
              <a:srgbClr val="003F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Background and Related Work</a:t>
            </a:r>
          </a:p>
        </p:txBody>
      </p:sp>
      <p:sp>
        <p:nvSpPr>
          <p:cNvPr id="4" name="Oval 3">
            <a:extLst>
              <a:ext uri="{FF2B5EF4-FFF2-40B4-BE49-F238E27FC236}">
                <a16:creationId xmlns:a16="http://schemas.microsoft.com/office/drawing/2014/main" id="{C8639B50-834B-4485-82AA-02CBD339742B}"/>
              </a:ext>
            </a:extLst>
          </p:cNvPr>
          <p:cNvSpPr/>
          <p:nvPr/>
        </p:nvSpPr>
        <p:spPr>
          <a:xfrm>
            <a:off x="7960311" y="3701624"/>
            <a:ext cx="3023118" cy="1343608"/>
          </a:xfrm>
          <a:prstGeom prst="ellipse">
            <a:avLst/>
          </a:prstGeom>
          <a:solidFill>
            <a:srgbClr val="006561"/>
          </a:solidFill>
          <a:ln>
            <a:solidFill>
              <a:srgbClr val="0065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2 – Personal Financial Informatics</a:t>
            </a:r>
          </a:p>
        </p:txBody>
      </p:sp>
      <p:sp>
        <p:nvSpPr>
          <p:cNvPr id="5" name="Oval 4">
            <a:extLst>
              <a:ext uri="{FF2B5EF4-FFF2-40B4-BE49-F238E27FC236}">
                <a16:creationId xmlns:a16="http://schemas.microsoft.com/office/drawing/2014/main" id="{39D39464-EF9F-4C57-A301-065A59605E3E}"/>
              </a:ext>
            </a:extLst>
          </p:cNvPr>
          <p:cNvSpPr/>
          <p:nvPr/>
        </p:nvSpPr>
        <p:spPr>
          <a:xfrm>
            <a:off x="5859534" y="657996"/>
            <a:ext cx="3023118" cy="1343608"/>
          </a:xfrm>
          <a:prstGeom prst="ellipse">
            <a:avLst/>
          </a:prstGeom>
          <a:solidFill>
            <a:srgbClr val="005296"/>
          </a:solidFill>
          <a:ln>
            <a:solidFill>
              <a:srgbClr val="0052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Research Approach</a:t>
            </a:r>
          </a:p>
        </p:txBody>
      </p:sp>
      <p:sp>
        <p:nvSpPr>
          <p:cNvPr id="6" name="Oval 5">
            <a:extLst>
              <a:ext uri="{FF2B5EF4-FFF2-40B4-BE49-F238E27FC236}">
                <a16:creationId xmlns:a16="http://schemas.microsoft.com/office/drawing/2014/main" id="{2BA2CA4D-CEAA-4C00-9623-CC7BF553A348}"/>
              </a:ext>
            </a:extLst>
          </p:cNvPr>
          <p:cNvSpPr/>
          <p:nvPr/>
        </p:nvSpPr>
        <p:spPr>
          <a:xfrm>
            <a:off x="7788344" y="2179810"/>
            <a:ext cx="3023118" cy="1343608"/>
          </a:xfrm>
          <a:prstGeom prst="ellipse">
            <a:avLst/>
          </a:prstGeom>
          <a:solidFill>
            <a:srgbClr val="005F76"/>
          </a:solidFill>
          <a:ln>
            <a:solidFill>
              <a:srgbClr val="005F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1 – Understanding Human Need</a:t>
            </a:r>
          </a:p>
        </p:txBody>
      </p:sp>
      <p:sp>
        <p:nvSpPr>
          <p:cNvPr id="7" name="Oval 6">
            <a:extLst>
              <a:ext uri="{FF2B5EF4-FFF2-40B4-BE49-F238E27FC236}">
                <a16:creationId xmlns:a16="http://schemas.microsoft.com/office/drawing/2014/main" id="{41C76A2D-347D-495F-A8C6-B35F0713C4E3}"/>
              </a:ext>
            </a:extLst>
          </p:cNvPr>
          <p:cNvSpPr/>
          <p:nvPr/>
        </p:nvSpPr>
        <p:spPr>
          <a:xfrm>
            <a:off x="5971139" y="5081940"/>
            <a:ext cx="3023118" cy="1343608"/>
          </a:xfrm>
          <a:prstGeom prst="ellipse">
            <a:avLst/>
          </a:prstGeom>
          <a:solidFill>
            <a:srgbClr val="006B4B"/>
          </a:solidFill>
          <a:ln>
            <a:solidFill>
              <a:srgbClr val="006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angal" panose="02040503050203030202" pitchFamily="18" charset="0"/>
                <a:cs typeface="Mangal" panose="02040503050203030202" pitchFamily="18" charset="0"/>
              </a:rPr>
              <a:t>Study 3 – Empathy Viz Survey</a:t>
            </a:r>
          </a:p>
        </p:txBody>
      </p:sp>
      <p:sp>
        <p:nvSpPr>
          <p:cNvPr id="8" name="Oval 7">
            <a:extLst>
              <a:ext uri="{FF2B5EF4-FFF2-40B4-BE49-F238E27FC236}">
                <a16:creationId xmlns:a16="http://schemas.microsoft.com/office/drawing/2014/main" id="{23353185-98A2-4289-9B9D-EAAABF1565F1}"/>
              </a:ext>
            </a:extLst>
          </p:cNvPr>
          <p:cNvSpPr/>
          <p:nvPr/>
        </p:nvSpPr>
        <p:spPr>
          <a:xfrm>
            <a:off x="2735803" y="5452248"/>
            <a:ext cx="3023118" cy="1343608"/>
          </a:xfrm>
          <a:prstGeom prst="ellipse">
            <a:avLst/>
          </a:prstGeom>
          <a:solidFill>
            <a:srgbClr val="30703C"/>
          </a:solidFill>
          <a:ln>
            <a:solidFill>
              <a:srgbClr val="3070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latin typeface="Mangal" panose="02040503050203030202" pitchFamily="18" charset="0"/>
                <a:cs typeface="Mangal" panose="02040503050203030202" pitchFamily="18" charset="0"/>
              </a:rPr>
              <a:t>Timeline and Discussion</a:t>
            </a:r>
            <a:endParaRPr lang="en-US" dirty="0">
              <a:latin typeface="Mangal" panose="02040503050203030202" pitchFamily="18" charset="0"/>
              <a:cs typeface="Mangal" panose="02040503050203030202" pitchFamily="18" charset="0"/>
            </a:endParaRPr>
          </a:p>
        </p:txBody>
      </p:sp>
      <p:sp>
        <p:nvSpPr>
          <p:cNvPr id="9" name="Slide Number Placeholder 8">
            <a:extLst>
              <a:ext uri="{FF2B5EF4-FFF2-40B4-BE49-F238E27FC236}">
                <a16:creationId xmlns:a16="http://schemas.microsoft.com/office/drawing/2014/main" id="{800F618D-3050-4400-A53F-97BFCD53CD41}"/>
              </a:ext>
            </a:extLst>
          </p:cNvPr>
          <p:cNvSpPr>
            <a:spLocks noGrp="1"/>
          </p:cNvSpPr>
          <p:nvPr>
            <p:ph type="sldNum" sz="quarter" idx="12"/>
          </p:nvPr>
        </p:nvSpPr>
        <p:spPr/>
        <p:txBody>
          <a:bodyPr/>
          <a:lstStyle/>
          <a:p>
            <a:fld id="{F835488D-5DA2-45B5-A4A4-7339B26D131D}" type="slidenum">
              <a:rPr lang="en-US" smtClean="0"/>
              <a:t>98</a:t>
            </a:fld>
            <a:endParaRPr lang="en-US"/>
          </a:p>
        </p:txBody>
      </p:sp>
      <p:sp>
        <p:nvSpPr>
          <p:cNvPr id="10" name="Star: 5 Points 9">
            <a:extLst>
              <a:ext uri="{FF2B5EF4-FFF2-40B4-BE49-F238E27FC236}">
                <a16:creationId xmlns:a16="http://schemas.microsoft.com/office/drawing/2014/main" id="{70058059-B8E8-6F54-73B9-8A2B89D0B74B}"/>
              </a:ext>
            </a:extLst>
          </p:cNvPr>
          <p:cNvSpPr/>
          <p:nvPr/>
        </p:nvSpPr>
        <p:spPr>
          <a:xfrm>
            <a:off x="6223569" y="5545119"/>
            <a:ext cx="479394" cy="417250"/>
          </a:xfrm>
          <a:prstGeom prst="star5">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06329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85265-CC30-2BDE-2ECD-6772C3665958}"/>
              </a:ext>
            </a:extLst>
          </p:cNvPr>
          <p:cNvSpPr>
            <a:spLocks noGrp="1"/>
          </p:cNvSpPr>
          <p:nvPr>
            <p:ph type="title"/>
          </p:nvPr>
        </p:nvSpPr>
        <p:spPr/>
        <p:txBody>
          <a:bodyPr/>
          <a:lstStyle/>
          <a:p>
            <a:r>
              <a:rPr lang="en-US" dirty="0"/>
              <a:t>Beyond the Individual</a:t>
            </a:r>
          </a:p>
        </p:txBody>
      </p:sp>
      <p:sp>
        <p:nvSpPr>
          <p:cNvPr id="3" name="Content Placeholder 2">
            <a:extLst>
              <a:ext uri="{FF2B5EF4-FFF2-40B4-BE49-F238E27FC236}">
                <a16:creationId xmlns:a16="http://schemas.microsoft.com/office/drawing/2014/main" id="{E7B6A8F7-230F-26E7-AB28-00F4AF51A8FC}"/>
              </a:ext>
            </a:extLst>
          </p:cNvPr>
          <p:cNvSpPr>
            <a:spLocks noGrp="1"/>
          </p:cNvSpPr>
          <p:nvPr>
            <p:ph idx="1"/>
          </p:nvPr>
        </p:nvSpPr>
        <p:spPr/>
        <p:txBody>
          <a:bodyPr/>
          <a:lstStyle/>
          <a:p>
            <a:r>
              <a:rPr lang="en-US" dirty="0"/>
              <a:t>This kind of data collection and reflection useful at the individual level, what about beyond the individual?</a:t>
            </a:r>
          </a:p>
          <a:p>
            <a:r>
              <a:rPr lang="en-US" dirty="0"/>
              <a:t>In study 1, people wanted to share the data</a:t>
            </a:r>
          </a:p>
          <a:p>
            <a:endParaRPr lang="en-US" dirty="0"/>
          </a:p>
        </p:txBody>
      </p:sp>
      <p:sp>
        <p:nvSpPr>
          <p:cNvPr id="4" name="Slide Number Placeholder 3">
            <a:extLst>
              <a:ext uri="{FF2B5EF4-FFF2-40B4-BE49-F238E27FC236}">
                <a16:creationId xmlns:a16="http://schemas.microsoft.com/office/drawing/2014/main" id="{8AB6919B-43F7-A909-7121-7984110ED4F8}"/>
              </a:ext>
            </a:extLst>
          </p:cNvPr>
          <p:cNvSpPr>
            <a:spLocks noGrp="1"/>
          </p:cNvSpPr>
          <p:nvPr>
            <p:ph type="sldNum" sz="quarter" idx="12"/>
          </p:nvPr>
        </p:nvSpPr>
        <p:spPr/>
        <p:txBody>
          <a:bodyPr/>
          <a:lstStyle/>
          <a:p>
            <a:fld id="{F835488D-5DA2-45B5-A4A4-7339B26D131D}" type="slidenum">
              <a:rPr lang="en-US" smtClean="0"/>
              <a:t>99</a:t>
            </a:fld>
            <a:endParaRPr lang="en-US"/>
          </a:p>
        </p:txBody>
      </p:sp>
    </p:spTree>
    <p:extLst>
      <p:ext uri="{BB962C8B-B14F-4D97-AF65-F5344CB8AC3E}">
        <p14:creationId xmlns:p14="http://schemas.microsoft.com/office/powerpoint/2010/main" val="332420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Custom 1">
      <a:dk1>
        <a:srgbClr val="000000"/>
      </a:dk1>
      <a:lt1>
        <a:srgbClr val="FFFFFF"/>
      </a:lt1>
      <a:dk2>
        <a:srgbClr val="212123"/>
      </a:dk2>
      <a:lt2>
        <a:srgbClr val="DADADA"/>
      </a:lt2>
      <a:accent1>
        <a:srgbClr val="BC451B"/>
      </a:accent1>
      <a:accent2>
        <a:srgbClr val="D3BA68"/>
      </a:accent2>
      <a:accent3>
        <a:srgbClr val="BB8640"/>
      </a:accent3>
      <a:accent4>
        <a:srgbClr val="004299"/>
      </a:accent4>
      <a:accent5>
        <a:srgbClr val="A55A43"/>
      </a:accent5>
      <a:accent6>
        <a:srgbClr val="AD9D7B"/>
      </a:accent6>
      <a:hlink>
        <a:srgbClr val="E98052"/>
      </a:hlink>
      <a:folHlink>
        <a:srgbClr val="00429A"/>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3274</TotalTime>
  <Words>7868</Words>
  <Application>Microsoft Macintosh PowerPoint</Application>
  <PresentationFormat>Widescreen</PresentationFormat>
  <Paragraphs>1251</Paragraphs>
  <Slides>182</Slides>
  <Notes>77</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182</vt:i4>
      </vt:variant>
    </vt:vector>
  </HeadingPairs>
  <TitlesOfParts>
    <vt:vector size="192" baseType="lpstr">
      <vt:lpstr>Arial</vt:lpstr>
      <vt:lpstr>BlinkMacSystemFont</vt:lpstr>
      <vt:lpstr>Calibri</vt:lpstr>
      <vt:lpstr>Calisto MT</vt:lpstr>
      <vt:lpstr>LinLibertineT</vt:lpstr>
      <vt:lpstr>Lustria</vt:lpstr>
      <vt:lpstr>Mangal</vt:lpstr>
      <vt:lpstr>Wingdings</vt:lpstr>
      <vt:lpstr>Wingdings 2</vt:lpstr>
      <vt:lpstr>Slate</vt:lpstr>
      <vt:lpstr>Personal Informatics for Personal Development  AI-Augmented Systems for Reflection on Everyday Life</vt:lpstr>
      <vt:lpstr>Introduction </vt:lpstr>
      <vt:lpstr>Personal Informatics</vt:lpstr>
      <vt:lpstr>Motivation</vt:lpstr>
      <vt:lpstr>Overview of Research: Personal Informatics</vt:lpstr>
      <vt:lpstr>Agenda</vt:lpstr>
      <vt:lpstr>Agenda</vt:lpstr>
      <vt:lpstr>Collaborative Mood Tracking for Bipolar Disorder</vt:lpstr>
      <vt:lpstr>Personal Dream Informatics</vt:lpstr>
      <vt:lpstr>HCI in Faith, Religion, and Spirituality</vt:lpstr>
      <vt:lpstr>Agenda</vt:lpstr>
      <vt:lpstr>PowerPoint Presentation</vt:lpstr>
      <vt:lpstr>PowerPoint Presentation</vt:lpstr>
      <vt:lpstr>PowerPoint Presentation</vt:lpstr>
      <vt:lpstr>PowerPoint Presentation</vt:lpstr>
      <vt:lpstr>PowerPoint Presentation</vt:lpstr>
      <vt:lpstr>Research Question</vt:lpstr>
      <vt:lpstr>Existing Approaches to Measuring Need/Satisfaction</vt:lpstr>
      <vt:lpstr>Personal Informatics Approach</vt:lpstr>
      <vt:lpstr>Study Design</vt:lpstr>
      <vt:lpstr>Probe Design</vt:lpstr>
      <vt:lpstr>Results</vt:lpstr>
      <vt:lpstr>Reflection Dashboard</vt:lpstr>
      <vt:lpstr>Self-Reported Benefits to Participants</vt:lpstr>
      <vt:lpstr>Contributions of Study </vt:lpstr>
      <vt:lpstr>Study 1 Insights</vt:lpstr>
      <vt:lpstr>Human-AI Collaboration for Self-Tracking</vt:lpstr>
      <vt:lpstr>AI-Powered Calendar Interface</vt:lpstr>
      <vt:lpstr>Study Design and Contributions</vt:lpstr>
      <vt:lpstr>Flexible Self-Tracking for Time Use</vt:lpstr>
      <vt:lpstr>Flexible Self-Tracking for Time Use</vt:lpstr>
      <vt:lpstr>Agenda</vt:lpstr>
      <vt:lpstr>Future Work – Reflection on Money Use</vt:lpstr>
      <vt:lpstr>Future Work – Community Informatics</vt:lpstr>
      <vt:lpstr>Future Work – Lifestyle Recommender Systems</vt:lpstr>
      <vt:lpstr>Future Work – AI Alignment</vt:lpstr>
      <vt:lpstr>Conclusion</vt:lpstr>
      <vt:lpstr>Funding Opportunities</vt:lpstr>
      <vt:lpstr>Connections to Pedagogy</vt:lpstr>
      <vt:lpstr>Opportunities for Undergraduate Involvement</vt:lpstr>
      <vt:lpstr>Potential Collaborations</vt:lpstr>
      <vt:lpstr>Collaborators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Sustainable Consumption Corridors</vt:lpstr>
      <vt:lpstr>PowerPoint Presentation</vt:lpstr>
      <vt:lpstr>What are human needs?</vt:lpstr>
      <vt:lpstr>Max-Neef’s Theory</vt:lpstr>
      <vt:lpstr>Being: Multiple Self-Aspects Theory </vt:lpstr>
      <vt:lpstr>Doing: Kahneman's Day Reconstruction Method</vt:lpstr>
      <vt:lpstr>Having and Interacting</vt:lpstr>
      <vt:lpstr>Network Model of Needs</vt:lpstr>
      <vt:lpstr>Network Model of Needs</vt:lpstr>
      <vt:lpstr>Self-Awareness Theory</vt:lpstr>
      <vt:lpstr>PowerPoint Presentation</vt:lpstr>
      <vt:lpstr>Research Approach</vt:lpstr>
      <vt:lpstr>Personal Informatics Research Approach</vt:lpstr>
      <vt:lpstr>Reciprocal Feedback Loops</vt:lpstr>
      <vt:lpstr>PowerPoint Presentation</vt:lpstr>
      <vt:lpstr>PowerPoint Presentation</vt:lpstr>
      <vt:lpstr>PowerPoint Presentation</vt:lpstr>
      <vt:lpstr>Research Questions</vt:lpstr>
      <vt:lpstr>Existing Approaches to Measuring Need/Satisfaction</vt:lpstr>
      <vt:lpstr>Personal Informatics Approach</vt:lpstr>
      <vt:lpstr>Study Design</vt:lpstr>
      <vt:lpstr>Probe Design</vt:lpstr>
      <vt:lpstr>Results</vt:lpstr>
      <vt:lpstr>Reflection Dashboard</vt:lpstr>
      <vt:lpstr>Participants Seemed to Benefit from the Study</vt:lpstr>
      <vt:lpstr>Challenges of Operationalizing “Need” Construct</vt:lpstr>
      <vt:lpstr>Collective Results</vt:lpstr>
      <vt:lpstr>Contributions of Study 1</vt:lpstr>
      <vt:lpstr>Future Work Related to Study 1</vt:lpstr>
      <vt:lpstr>PowerPoint Presentation</vt:lpstr>
      <vt:lpstr>From Time to Money</vt:lpstr>
      <vt:lpstr>Money in HCI</vt:lpstr>
      <vt:lpstr>Rokeach on Values</vt:lpstr>
      <vt:lpstr>Study 2 Research Questions</vt:lpstr>
      <vt:lpstr>PowerPoint Presentation</vt:lpstr>
      <vt:lpstr>Study 2 Methodology</vt:lpstr>
      <vt:lpstr>Study Details</vt:lpstr>
      <vt:lpstr>Self-Aspect Elicitation</vt:lpstr>
      <vt:lpstr>Annotate Transactions</vt:lpstr>
      <vt:lpstr>Construct “Ideal Self”</vt:lpstr>
      <vt:lpstr>Visualize Results</vt:lpstr>
      <vt:lpstr>Study Details</vt:lpstr>
      <vt:lpstr>Publication Details</vt:lpstr>
      <vt:lpstr>Open Questions for Discussion</vt:lpstr>
      <vt:lpstr>PowerPoint Presentation</vt:lpstr>
      <vt:lpstr>Beyond the Individual</vt:lpstr>
      <vt:lpstr>Participants from Study 1 Want to Share</vt:lpstr>
      <vt:lpstr>Research Goal</vt:lpstr>
      <vt:lpstr>Survey Design</vt:lpstr>
      <vt:lpstr>PowerPoint Presentation</vt:lpstr>
      <vt:lpstr>PowerPoint Presentation</vt:lpstr>
      <vt:lpstr>PowerPoint Presentation</vt:lpstr>
      <vt:lpstr>Visualizations</vt:lpstr>
      <vt:lpstr>Expected Contributions</vt:lpstr>
      <vt:lpstr>Open Questions for Discussion</vt:lpstr>
      <vt:lpstr>PowerPoint Presentation</vt:lpstr>
      <vt:lpstr>Overall Expected Contributions</vt:lpstr>
      <vt:lpstr>Overall Expected Contributions</vt:lpstr>
      <vt:lpstr>Overall Expected Contributions</vt:lpstr>
      <vt:lpstr>Potential Broader Impacts</vt:lpstr>
      <vt:lpstr>Future Work</vt:lpstr>
      <vt:lpstr>Timeline</vt:lpstr>
      <vt:lpstr>Thank you!</vt:lpstr>
      <vt:lpstr>Closing Discussion</vt:lpstr>
      <vt:lpstr>Backup</vt:lpstr>
      <vt:lpstr>Collective Results</vt:lpstr>
      <vt:lpstr>Collective Results</vt:lpstr>
      <vt:lpstr>Personal Informatics</vt:lpstr>
      <vt:lpstr>Personal informatics largely built upon the transtheoretical model of behavior change</vt:lpstr>
      <vt:lpstr>PowerPoint Presentation</vt:lpstr>
      <vt:lpstr>PowerPoint Presentation</vt:lpstr>
      <vt:lpstr>PowerPoint Presentation</vt:lpstr>
      <vt:lpstr>PowerPoint Presentation</vt:lpstr>
      <vt:lpstr>Theories of the Self</vt:lpstr>
      <vt:lpstr>Constituents of the Self</vt:lpstr>
      <vt:lpstr>Evolving Self</vt:lpstr>
      <vt:lpstr>Self-Feelings</vt:lpstr>
      <vt:lpstr>Self-Seeking and Self-Preservation</vt:lpstr>
      <vt:lpstr>In summary: our views of ourself effect our affective states and behavior  The self can be conceptualized as a network of components</vt:lpstr>
      <vt:lpstr>What might it mean to “develop” oneself? </vt:lpstr>
      <vt:lpstr>PowerPoint Presentation</vt:lpstr>
      <vt:lpstr>Kegan’s Theory of Development</vt:lpstr>
      <vt:lpstr>Kegan’s Theory of Development</vt:lpstr>
      <vt:lpstr>Kegan’s Theory of Development</vt:lpstr>
      <vt:lpstr>Fowler’s Stages of Faith</vt:lpstr>
      <vt:lpstr>Fowler’s Contents of Faith</vt:lpstr>
      <vt:lpstr>This stuff is all “in our heads”</vt:lpstr>
      <vt:lpstr>PowerPoint Presentation</vt:lpstr>
      <vt:lpstr>Retrospective Report</vt:lpstr>
      <vt:lpstr>Methods for Eliciting Self-Report</vt:lpstr>
      <vt:lpstr>PowerPoint Presentation</vt:lpstr>
      <vt:lpstr>PowerPoint Presentation</vt:lpstr>
      <vt:lpstr>Talk-Aloud and Think-Aloud</vt:lpstr>
      <vt:lpstr>PowerPoint Presentation</vt:lpstr>
      <vt:lpstr>Experience Sampling</vt:lpstr>
      <vt:lpstr>PowerPoint Presentation</vt:lpstr>
      <vt:lpstr>Day Reconstruction Method</vt:lpstr>
      <vt:lpstr>PowerPoint Presentation</vt:lpstr>
      <vt:lpstr>Development Interviews</vt:lpstr>
      <vt:lpstr>Self-Report Summary</vt:lpstr>
      <vt:lpstr>PowerPoint Presentation</vt:lpstr>
      <vt:lpstr>Reciprocal Feedback Loops</vt:lpstr>
      <vt:lpstr>Networks for Visualizing the Self</vt:lpstr>
      <vt:lpstr>Psychological Research Methods as Intervention</vt:lpstr>
      <vt:lpstr>PowerPoint Presentation</vt:lpstr>
      <vt:lpstr>PowerPoint Presentation</vt:lpstr>
      <vt:lpstr>PowerPoint Presentation</vt:lpstr>
      <vt:lpstr>PowerPoint Presentation</vt:lpstr>
      <vt:lpstr>PowerPoint Presentation</vt:lpstr>
      <vt:lpstr>PowerPoint Presentation</vt:lpstr>
      <vt:lpstr>Sustainable Consumption Corridors</vt:lpstr>
      <vt:lpstr>PowerPoint Presentation</vt:lpstr>
      <vt:lpstr>PowerPoint Presentation</vt:lpstr>
      <vt:lpstr>What are human needs?</vt:lpstr>
      <vt:lpstr>Key Takeaways from Theories of Need</vt:lpstr>
      <vt:lpstr>Self-as-Needs</vt:lpstr>
      <vt:lpstr>Self-as-Needs</vt:lpstr>
      <vt:lpstr>PowerPoint Presentation</vt:lpstr>
      <vt:lpstr>Speculation warning!</vt:lpstr>
      <vt:lpstr>PowerPoint Presentation</vt:lpstr>
      <vt:lpstr>PowerPoint Presentation</vt:lpstr>
      <vt:lpstr>PowerPoint Presentation</vt:lpstr>
      <vt:lpstr>Potential Use Cases</vt:lpstr>
      <vt:lpstr>Networks can be aggregated</vt:lpstr>
      <vt:lpstr>Open Questions</vt:lpstr>
      <vt:lpstr>Acknowledgements</vt:lpstr>
      <vt:lpstr>Discussion</vt:lpstr>
      <vt:lpstr>Backup</vt:lpstr>
      <vt:lpstr>Self-Report on Needs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Informatics for Self-Development</dc:title>
  <dc:creator>Michael Hoefer</dc:creator>
  <cp:lastModifiedBy>Michael Hoefer</cp:lastModifiedBy>
  <cp:revision>62</cp:revision>
  <dcterms:created xsi:type="dcterms:W3CDTF">2021-11-29T19:33:29Z</dcterms:created>
  <dcterms:modified xsi:type="dcterms:W3CDTF">2024-02-07T21:18:17Z</dcterms:modified>
</cp:coreProperties>
</file>